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33"/>
    <a:srgbClr val="DDDDDD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68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89D7A-CD28-47FB-B8AB-F9CF7C9BFA4F}" type="datetimeFigureOut">
              <a:rPr lang="en-US" smtClean="0"/>
              <a:pPr/>
              <a:t>12/9/2011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4B510-A62C-4CEF-8116-74C8D06299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2.bp.blogspot.com/_ue2_vDGeEV8/TKTtmxnGr7I/AAAAAAAAD5g/LmwHQVXW4ro/s1600/clip+art+sports.jpg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hyperlink" Target="http://www.google.com.au/imgres?imgurl=http://www.osbornsmodels.com/ekmps/shops/osbornsmodels/images/piko-60014-warwick-boiler-house-13681-p.jpg&amp;imgrefurl=http://www.osbornsmodels.com/piko-60014---warwick-boiler-house-13681-p.asp&amp;usg=__nig5SKtnUZaMGgcPKKUUeX5zSXM=&amp;h=526&amp;w=400&amp;sz=23&amp;hl=en&amp;start=11&amp;zoom=1&amp;tbnid=V9pmJRqC7InG9M:&amp;tbnh=132&amp;tbnw=100&amp;ei=gjXYTteqDszvmAWr_-T7Cw&amp;prev=/images?q=boiler+house&amp;hl=en&amp;gbv=2&amp;tbm=isch&amp;itbs=1" TargetMode="External"/><Relationship Id="rId10" Type="http://schemas.openxmlformats.org/officeDocument/2006/relationships/image" Target="../media/image7.gif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8" name="Straight Arrow Connector 387"/>
          <p:cNvCxnSpPr/>
          <p:nvPr/>
        </p:nvCxnSpPr>
        <p:spPr>
          <a:xfrm flipV="1">
            <a:off x="7543800" y="3810000"/>
            <a:ext cx="304800" cy="10300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31521" y="2247899"/>
            <a:ext cx="2128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>
            <a:off x="6096000" y="2590798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/>
          <p:cNvCxnSpPr/>
          <p:nvPr/>
        </p:nvCxnSpPr>
        <p:spPr>
          <a:xfrm>
            <a:off x="6096000" y="2438398"/>
            <a:ext cx="4572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/>
          <p:nvPr/>
        </p:nvCxnSpPr>
        <p:spPr>
          <a:xfrm>
            <a:off x="6324600" y="2590798"/>
            <a:ext cx="0" cy="1981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/>
          <p:cNvCxnSpPr/>
          <p:nvPr/>
        </p:nvCxnSpPr>
        <p:spPr>
          <a:xfrm>
            <a:off x="5056247" y="2615391"/>
            <a:ext cx="3048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596654" y="2809485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7620000" y="1992280"/>
            <a:ext cx="582553" cy="762000"/>
            <a:chOff x="6172200" y="1447800"/>
            <a:chExt cx="762000" cy="1219200"/>
          </a:xfrm>
        </p:grpSpPr>
        <p:sp>
          <p:nvSpPr>
            <p:cNvPr id="9" name="Oval 8"/>
            <p:cNvSpPr/>
            <p:nvPr/>
          </p:nvSpPr>
          <p:spPr>
            <a:xfrm>
              <a:off x="6172200" y="1447800"/>
              <a:ext cx="762000" cy="381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1600200"/>
              <a:ext cx="762000" cy="1066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94088" y="2081991"/>
            <a:ext cx="457200" cy="838200"/>
            <a:chOff x="6172200" y="1447800"/>
            <a:chExt cx="762000" cy="1219200"/>
          </a:xfrm>
        </p:grpSpPr>
        <p:sp>
          <p:nvSpPr>
            <p:cNvPr id="20" name="Oval 19"/>
            <p:cNvSpPr/>
            <p:nvPr/>
          </p:nvSpPr>
          <p:spPr>
            <a:xfrm>
              <a:off x="6172200" y="1447800"/>
              <a:ext cx="762000" cy="381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72200" y="1600200"/>
              <a:ext cx="762000" cy="1066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06353" y="2158191"/>
            <a:ext cx="1371600" cy="762000"/>
            <a:chOff x="1905000" y="1600200"/>
            <a:chExt cx="1676400" cy="914400"/>
          </a:xfrm>
        </p:grpSpPr>
        <p:sp>
          <p:nvSpPr>
            <p:cNvPr id="8" name="Rectangle 7"/>
            <p:cNvSpPr/>
            <p:nvPr/>
          </p:nvSpPr>
          <p:spPr>
            <a:xfrm>
              <a:off x="1981200" y="1600200"/>
              <a:ext cx="1524000" cy="9144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05000" y="1600200"/>
              <a:ext cx="1676400" cy="2286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72883" y="3709358"/>
            <a:ext cx="821059" cy="457200"/>
            <a:chOff x="3174701" y="3276600"/>
            <a:chExt cx="821059" cy="457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Rectangle 22"/>
            <p:cNvSpPr/>
            <p:nvPr/>
          </p:nvSpPr>
          <p:spPr>
            <a:xfrm>
              <a:off x="3200400" y="3276600"/>
              <a:ext cx="7620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74701" y="3296728"/>
              <a:ext cx="8210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SEWER </a:t>
              </a:r>
            </a:p>
            <a:p>
              <a:pPr algn="ctr"/>
              <a:r>
                <a:rPr lang="en-US" sz="1000" dirty="0"/>
                <a:t>t</a:t>
              </a:r>
              <a:r>
                <a:rPr lang="en-US" sz="1000" dirty="0" smtClean="0"/>
                <a:t>o Blackrock</a:t>
              </a:r>
              <a:endParaRPr lang="en-US" sz="1000" dirty="0"/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H="1">
            <a:off x="2009955" y="2243586"/>
            <a:ext cx="10066" cy="1474399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52"/>
          <p:cNvGrpSpPr>
            <a:grpSpLocks/>
          </p:cNvGrpSpPr>
          <p:nvPr/>
        </p:nvGrpSpPr>
        <p:grpSpPr bwMode="auto">
          <a:xfrm>
            <a:off x="304800" y="2783606"/>
            <a:ext cx="277753" cy="212785"/>
            <a:chOff x="2160" y="2112"/>
            <a:chExt cx="720" cy="576"/>
          </a:xfrm>
        </p:grpSpPr>
        <p:sp>
          <p:nvSpPr>
            <p:cNvPr id="33" name="Oval 44"/>
            <p:cNvSpPr>
              <a:spLocks noChangeArrowheads="1"/>
            </p:cNvSpPr>
            <p:nvPr/>
          </p:nvSpPr>
          <p:spPr bwMode="auto">
            <a:xfrm>
              <a:off x="2160" y="2112"/>
              <a:ext cx="480" cy="4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4" name="Oval 45" descr="Outlined diamond"/>
            <p:cNvSpPr>
              <a:spLocks noChangeArrowheads="1"/>
            </p:cNvSpPr>
            <p:nvPr/>
          </p:nvSpPr>
          <p:spPr bwMode="auto">
            <a:xfrm>
              <a:off x="2256" y="2208"/>
              <a:ext cx="288" cy="288"/>
            </a:xfrm>
            <a:prstGeom prst="ellipse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" name="Line 46"/>
            <p:cNvSpPr>
              <a:spLocks noChangeShapeType="1"/>
            </p:cNvSpPr>
            <p:nvPr/>
          </p:nvSpPr>
          <p:spPr bwMode="auto">
            <a:xfrm>
              <a:off x="2400" y="2112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Line 47"/>
            <p:cNvSpPr>
              <a:spLocks noChangeShapeType="1"/>
            </p:cNvSpPr>
            <p:nvPr/>
          </p:nvSpPr>
          <p:spPr bwMode="auto">
            <a:xfrm>
              <a:off x="2712" y="2208"/>
              <a:ext cx="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Arc 48"/>
            <p:cNvSpPr>
              <a:spLocks/>
            </p:cNvSpPr>
            <p:nvPr/>
          </p:nvSpPr>
          <p:spPr bwMode="auto">
            <a:xfrm rot="10800000" flipV="1">
              <a:off x="2640" y="2211"/>
              <a:ext cx="96" cy="93"/>
            </a:xfrm>
            <a:custGeom>
              <a:avLst/>
              <a:gdLst>
                <a:gd name="T0" fmla="*/ 0 w 21600"/>
                <a:gd name="T1" fmla="*/ 0 h 20871"/>
                <a:gd name="T2" fmla="*/ 0 w 21600"/>
                <a:gd name="T3" fmla="*/ 0 h 20871"/>
                <a:gd name="T4" fmla="*/ 0 w 21600"/>
                <a:gd name="T5" fmla="*/ 0 h 2087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871"/>
                <a:gd name="T11" fmla="*/ 21600 w 21600"/>
                <a:gd name="T12" fmla="*/ 20871 h 208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871" fill="none" extrusionOk="0">
                  <a:moveTo>
                    <a:pt x="5564" y="0"/>
                  </a:moveTo>
                  <a:cubicBezTo>
                    <a:pt x="15020" y="2521"/>
                    <a:pt x="21600" y="11084"/>
                    <a:pt x="21600" y="20871"/>
                  </a:cubicBezTo>
                </a:path>
                <a:path w="21600" h="20871" stroke="0" extrusionOk="0">
                  <a:moveTo>
                    <a:pt x="5564" y="0"/>
                  </a:moveTo>
                  <a:cubicBezTo>
                    <a:pt x="15020" y="2521"/>
                    <a:pt x="21600" y="11084"/>
                    <a:pt x="21600" y="20871"/>
                  </a:cubicBezTo>
                  <a:lnTo>
                    <a:pt x="0" y="2087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8" name="Line 49"/>
            <p:cNvSpPr>
              <a:spLocks noChangeShapeType="1"/>
            </p:cNvSpPr>
            <p:nvPr/>
          </p:nvSpPr>
          <p:spPr bwMode="auto">
            <a:xfrm>
              <a:off x="2160" y="268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Line 50"/>
            <p:cNvSpPr>
              <a:spLocks noChangeShapeType="1"/>
            </p:cNvSpPr>
            <p:nvPr/>
          </p:nvSpPr>
          <p:spPr bwMode="auto">
            <a:xfrm flipV="1">
              <a:off x="2160" y="2544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Line 51"/>
            <p:cNvSpPr>
              <a:spLocks noChangeShapeType="1"/>
            </p:cNvSpPr>
            <p:nvPr/>
          </p:nvSpPr>
          <p:spPr bwMode="auto">
            <a:xfrm flipH="1" flipV="1">
              <a:off x="2544" y="2544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506353" y="2920191"/>
            <a:ext cx="13716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813088" y="2462991"/>
            <a:ext cx="3810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65488" y="292019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Flow balance tank</a:t>
            </a:r>
            <a:endParaRPr lang="en-US" sz="1000" dirty="0"/>
          </a:p>
        </p:txBody>
      </p:sp>
      <p:grpSp>
        <p:nvGrpSpPr>
          <p:cNvPr id="75" name="Group 2330"/>
          <p:cNvGrpSpPr>
            <a:grpSpLocks/>
          </p:cNvGrpSpPr>
          <p:nvPr/>
        </p:nvGrpSpPr>
        <p:grpSpPr bwMode="auto">
          <a:xfrm flipH="1">
            <a:off x="2727488" y="2691591"/>
            <a:ext cx="457200" cy="238125"/>
            <a:chOff x="1364" y="2024"/>
            <a:chExt cx="2060" cy="1043"/>
          </a:xfrm>
        </p:grpSpPr>
        <p:grpSp>
          <p:nvGrpSpPr>
            <p:cNvPr id="76" name="Group 2331"/>
            <p:cNvGrpSpPr>
              <a:grpSpLocks/>
            </p:cNvGrpSpPr>
            <p:nvPr/>
          </p:nvGrpSpPr>
          <p:grpSpPr bwMode="auto">
            <a:xfrm rot="-5400000">
              <a:off x="2953" y="1965"/>
              <a:ext cx="210" cy="328"/>
              <a:chOff x="5088" y="1632"/>
              <a:chExt cx="240" cy="384"/>
            </a:xfrm>
          </p:grpSpPr>
          <p:sp>
            <p:nvSpPr>
              <p:cNvPr id="99" name="AutoShape 2332"/>
              <p:cNvSpPr>
                <a:spLocks noChangeArrowheads="1"/>
              </p:cNvSpPr>
              <p:nvPr/>
            </p:nvSpPr>
            <p:spPr bwMode="auto">
              <a:xfrm flipV="1">
                <a:off x="5088" y="163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Rectangle 2333"/>
              <p:cNvSpPr>
                <a:spLocks noChangeArrowheads="1"/>
              </p:cNvSpPr>
              <p:nvPr/>
            </p:nvSpPr>
            <p:spPr bwMode="auto">
              <a:xfrm>
                <a:off x="5088" y="1776"/>
                <a:ext cx="192" cy="9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AutoShape 2334"/>
              <p:cNvSpPr>
                <a:spLocks noChangeArrowheads="1"/>
              </p:cNvSpPr>
              <p:nvPr/>
            </p:nvSpPr>
            <p:spPr bwMode="auto">
              <a:xfrm>
                <a:off x="5088" y="187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2" name="Rectangle 2335"/>
              <p:cNvSpPr>
                <a:spLocks noChangeArrowheads="1"/>
              </p:cNvSpPr>
              <p:nvPr/>
            </p:nvSpPr>
            <p:spPr bwMode="auto">
              <a:xfrm>
                <a:off x="5280" y="1632"/>
                <a:ext cx="48" cy="38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77" name="Group 2336"/>
            <p:cNvGrpSpPr>
              <a:grpSpLocks/>
            </p:cNvGrpSpPr>
            <p:nvPr/>
          </p:nvGrpSpPr>
          <p:grpSpPr bwMode="auto">
            <a:xfrm>
              <a:off x="3150" y="2331"/>
              <a:ext cx="274" cy="420"/>
              <a:chOff x="5088" y="1632"/>
              <a:chExt cx="240" cy="384"/>
            </a:xfrm>
          </p:grpSpPr>
          <p:sp>
            <p:nvSpPr>
              <p:cNvPr id="95" name="AutoShape 2337"/>
              <p:cNvSpPr>
                <a:spLocks noChangeArrowheads="1"/>
              </p:cNvSpPr>
              <p:nvPr/>
            </p:nvSpPr>
            <p:spPr bwMode="auto">
              <a:xfrm flipV="1">
                <a:off x="5088" y="163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6" name="Rectangle 2338"/>
              <p:cNvSpPr>
                <a:spLocks noChangeArrowheads="1"/>
              </p:cNvSpPr>
              <p:nvPr/>
            </p:nvSpPr>
            <p:spPr bwMode="auto">
              <a:xfrm>
                <a:off x="5088" y="1776"/>
                <a:ext cx="192" cy="9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AutoShape 2339"/>
              <p:cNvSpPr>
                <a:spLocks noChangeArrowheads="1"/>
              </p:cNvSpPr>
              <p:nvPr/>
            </p:nvSpPr>
            <p:spPr bwMode="auto">
              <a:xfrm>
                <a:off x="5088" y="187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Rectangle 2340"/>
              <p:cNvSpPr>
                <a:spLocks noChangeArrowheads="1"/>
              </p:cNvSpPr>
              <p:nvPr/>
            </p:nvSpPr>
            <p:spPr bwMode="auto">
              <a:xfrm>
                <a:off x="5280" y="1632"/>
                <a:ext cx="48" cy="38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8" name="Oval 2341"/>
            <p:cNvSpPr>
              <a:spLocks noChangeArrowheads="1"/>
            </p:cNvSpPr>
            <p:nvPr/>
          </p:nvSpPr>
          <p:spPr bwMode="auto">
            <a:xfrm>
              <a:off x="3033" y="2189"/>
              <a:ext cx="274" cy="68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Rectangle 2342"/>
            <p:cNvSpPr>
              <a:spLocks noChangeArrowheads="1"/>
            </p:cNvSpPr>
            <p:nvPr/>
          </p:nvSpPr>
          <p:spPr bwMode="auto">
            <a:xfrm>
              <a:off x="2923" y="2137"/>
              <a:ext cx="274" cy="787"/>
            </a:xfrm>
            <a:prstGeom prst="rect">
              <a:avLst/>
            </a:prstGeom>
            <a:solidFill>
              <a:srgbClr val="00CC9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Rectangle 2343" descr="10%"/>
            <p:cNvSpPr>
              <a:spLocks noChangeArrowheads="1"/>
            </p:cNvSpPr>
            <p:nvPr/>
          </p:nvSpPr>
          <p:spPr bwMode="auto">
            <a:xfrm>
              <a:off x="2130" y="2391"/>
              <a:ext cx="383" cy="262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00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Rectangle 2344"/>
            <p:cNvSpPr>
              <a:spLocks noChangeArrowheads="1"/>
            </p:cNvSpPr>
            <p:nvPr/>
          </p:nvSpPr>
          <p:spPr bwMode="auto">
            <a:xfrm>
              <a:off x="1383" y="3022"/>
              <a:ext cx="1996" cy="45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345"/>
            <p:cNvSpPr>
              <a:spLocks noChangeArrowheads="1"/>
            </p:cNvSpPr>
            <p:nvPr/>
          </p:nvSpPr>
          <p:spPr bwMode="auto">
            <a:xfrm flipV="1">
              <a:off x="2788" y="2897"/>
              <a:ext cx="547" cy="105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1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2 w 21600"/>
                <a:gd name="T13" fmla="*/ 4526 h 21600"/>
                <a:gd name="T14" fmla="*/ 17098 w 21600"/>
                <a:gd name="T15" fmla="*/ 1707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Line 2346"/>
            <p:cNvSpPr>
              <a:spLocks noChangeShapeType="1"/>
            </p:cNvSpPr>
            <p:nvPr/>
          </p:nvSpPr>
          <p:spPr bwMode="auto">
            <a:xfrm>
              <a:off x="3061" y="2739"/>
              <a:ext cx="0" cy="2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Rectangle 2347"/>
            <p:cNvSpPr>
              <a:spLocks noChangeArrowheads="1"/>
            </p:cNvSpPr>
            <p:nvPr/>
          </p:nvSpPr>
          <p:spPr bwMode="auto">
            <a:xfrm>
              <a:off x="1502" y="2731"/>
              <a:ext cx="602" cy="263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Rectangle 2348" descr="Dark horizontal"/>
            <p:cNvSpPr>
              <a:spLocks noChangeArrowheads="1"/>
            </p:cNvSpPr>
            <p:nvPr/>
          </p:nvSpPr>
          <p:spPr bwMode="auto">
            <a:xfrm>
              <a:off x="1447" y="2311"/>
              <a:ext cx="683" cy="433"/>
            </a:xfrm>
            <a:prstGeom prst="rect">
              <a:avLst/>
            </a:prstGeom>
            <a:pattFill prst="dkHorz">
              <a:fgClr>
                <a:srgbClr val="B2B2B2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AutoShape 2349"/>
            <p:cNvSpPr>
              <a:spLocks noChangeArrowheads="1"/>
            </p:cNvSpPr>
            <p:nvPr/>
          </p:nvSpPr>
          <p:spPr bwMode="auto">
            <a:xfrm rot="-5400000">
              <a:off x="1279" y="2319"/>
              <a:ext cx="577" cy="407"/>
            </a:xfrm>
            <a:custGeom>
              <a:avLst/>
              <a:gdLst>
                <a:gd name="T0" fmla="*/ 8 w 21600"/>
                <a:gd name="T1" fmla="*/ 0 h 21600"/>
                <a:gd name="T2" fmla="*/ 2 w 21600"/>
                <a:gd name="T3" fmla="*/ 4 h 21600"/>
                <a:gd name="T4" fmla="*/ 8 w 21600"/>
                <a:gd name="T5" fmla="*/ 2 h 21600"/>
                <a:gd name="T6" fmla="*/ 13 w 21600"/>
                <a:gd name="T7" fmla="*/ 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9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2350"/>
            <p:cNvSpPr>
              <a:spLocks noChangeShapeType="1"/>
            </p:cNvSpPr>
            <p:nvPr/>
          </p:nvSpPr>
          <p:spPr bwMode="auto">
            <a:xfrm>
              <a:off x="1995" y="2994"/>
              <a:ext cx="54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2351"/>
            <p:cNvSpPr>
              <a:spLocks noChangeShapeType="1"/>
            </p:cNvSpPr>
            <p:nvPr/>
          </p:nvSpPr>
          <p:spPr bwMode="auto">
            <a:xfrm>
              <a:off x="1611" y="2994"/>
              <a:ext cx="5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Line 2352"/>
            <p:cNvSpPr>
              <a:spLocks noChangeShapeType="1"/>
            </p:cNvSpPr>
            <p:nvPr/>
          </p:nvSpPr>
          <p:spPr bwMode="auto">
            <a:xfrm>
              <a:off x="2897" y="3002"/>
              <a:ext cx="5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Line 2353"/>
            <p:cNvSpPr>
              <a:spLocks noChangeShapeType="1"/>
            </p:cNvSpPr>
            <p:nvPr/>
          </p:nvSpPr>
          <p:spPr bwMode="auto">
            <a:xfrm>
              <a:off x="3171" y="3002"/>
              <a:ext cx="5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AutoShape 2354"/>
            <p:cNvSpPr>
              <a:spLocks noChangeArrowheads="1"/>
            </p:cNvSpPr>
            <p:nvPr/>
          </p:nvSpPr>
          <p:spPr bwMode="auto">
            <a:xfrm rot="5400000">
              <a:off x="2495" y="2318"/>
              <a:ext cx="453" cy="409"/>
            </a:xfrm>
            <a:custGeom>
              <a:avLst/>
              <a:gdLst>
                <a:gd name="T0" fmla="*/ 8 w 21600"/>
                <a:gd name="T1" fmla="*/ 4 h 21600"/>
                <a:gd name="T2" fmla="*/ 5 w 21600"/>
                <a:gd name="T3" fmla="*/ 8 h 21600"/>
                <a:gd name="T4" fmla="*/ 1 w 21600"/>
                <a:gd name="T5" fmla="*/ 4 h 21600"/>
                <a:gd name="T6" fmla="*/ 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489 h 21600"/>
                <a:gd name="T14" fmla="*/ 17118 w 21600"/>
                <a:gd name="T15" fmla="*/ 171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Rectangle 2355"/>
            <p:cNvSpPr>
              <a:spLocks noChangeArrowheads="1"/>
            </p:cNvSpPr>
            <p:nvPr/>
          </p:nvSpPr>
          <p:spPr bwMode="auto">
            <a:xfrm>
              <a:off x="2562" y="2432"/>
              <a:ext cx="318" cy="1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Line 2356"/>
            <p:cNvSpPr>
              <a:spLocks noChangeShapeType="1"/>
            </p:cNvSpPr>
            <p:nvPr/>
          </p:nvSpPr>
          <p:spPr bwMode="auto">
            <a:xfrm>
              <a:off x="2562" y="2523"/>
              <a:ext cx="318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Rectangle 2357"/>
            <p:cNvSpPr>
              <a:spLocks noChangeArrowheads="1"/>
            </p:cNvSpPr>
            <p:nvPr/>
          </p:nvSpPr>
          <p:spPr bwMode="auto">
            <a:xfrm>
              <a:off x="2835" y="2478"/>
              <a:ext cx="45" cy="90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105" name="Straight Connector 104"/>
          <p:cNvCxnSpPr/>
          <p:nvPr/>
        </p:nvCxnSpPr>
        <p:spPr>
          <a:xfrm flipV="1">
            <a:off x="2803688" y="2539191"/>
            <a:ext cx="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792353" y="2539191"/>
            <a:ext cx="620935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>
            <a:off x="4343400" y="3529791"/>
            <a:ext cx="990600" cy="609600"/>
            <a:chOff x="3276600" y="4267200"/>
            <a:chExt cx="990600" cy="609600"/>
          </a:xfrm>
        </p:grpSpPr>
        <p:sp>
          <p:nvSpPr>
            <p:cNvPr id="112" name="Rectangle 111"/>
            <p:cNvSpPr/>
            <p:nvPr/>
          </p:nvSpPr>
          <p:spPr>
            <a:xfrm>
              <a:off x="3308230" y="4267200"/>
              <a:ext cx="914400" cy="6096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276600" y="4356340"/>
              <a:ext cx="990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Neutralisation pit</a:t>
              </a:r>
              <a:endParaRPr lang="en-US" sz="1000" dirty="0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3058167" y="3529791"/>
            <a:ext cx="990600" cy="609600"/>
            <a:chOff x="3237614" y="3276600"/>
            <a:chExt cx="990600" cy="609600"/>
          </a:xfrm>
        </p:grpSpPr>
        <p:sp>
          <p:nvSpPr>
            <p:cNvPr id="110" name="Rectangle 109"/>
            <p:cNvSpPr/>
            <p:nvPr/>
          </p:nvSpPr>
          <p:spPr>
            <a:xfrm>
              <a:off x="3308230" y="3276600"/>
              <a:ext cx="914400" cy="609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237614" y="3446253"/>
              <a:ext cx="990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Waste pit</a:t>
              </a:r>
              <a:endParaRPr lang="en-US" sz="1000" dirty="0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3413288" y="2135187"/>
            <a:ext cx="304800" cy="785003"/>
            <a:chOff x="6019800" y="1143000"/>
            <a:chExt cx="457200" cy="762000"/>
          </a:xfrm>
        </p:grpSpPr>
        <p:sp>
          <p:nvSpPr>
            <p:cNvPr id="163" name="Rectangle 162"/>
            <p:cNvSpPr/>
            <p:nvPr/>
          </p:nvSpPr>
          <p:spPr>
            <a:xfrm>
              <a:off x="6019800" y="1143000"/>
              <a:ext cx="4572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ectangle 389" descr="Divot"/>
            <p:cNvSpPr>
              <a:spLocks noChangeArrowheads="1"/>
            </p:cNvSpPr>
            <p:nvPr/>
          </p:nvSpPr>
          <p:spPr bwMode="auto">
            <a:xfrm>
              <a:off x="6096000" y="1219200"/>
              <a:ext cx="325438" cy="627063"/>
            </a:xfrm>
            <a:prstGeom prst="rect">
              <a:avLst/>
            </a:prstGeom>
            <a:pattFill prst="divot">
              <a:fgClr>
                <a:srgbClr val="00CC99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165" name="Straight Arrow Connector 164"/>
          <p:cNvCxnSpPr>
            <a:endCxn id="110" idx="0"/>
          </p:cNvCxnSpPr>
          <p:nvPr/>
        </p:nvCxnSpPr>
        <p:spPr>
          <a:xfrm>
            <a:off x="3581402" y="2920191"/>
            <a:ext cx="4581" cy="609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H="1">
            <a:off x="4038600" y="3834591"/>
            <a:ext cx="309384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Group 188"/>
          <p:cNvGrpSpPr/>
          <p:nvPr/>
        </p:nvGrpSpPr>
        <p:grpSpPr>
          <a:xfrm>
            <a:off x="3962400" y="2081991"/>
            <a:ext cx="1219200" cy="914400"/>
            <a:chOff x="5791200" y="1447800"/>
            <a:chExt cx="1219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3" name="Rectangle 172"/>
            <p:cNvSpPr/>
            <p:nvPr/>
          </p:nvSpPr>
          <p:spPr>
            <a:xfrm>
              <a:off x="5791200" y="1447800"/>
              <a:ext cx="1219200" cy="914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791200" y="1752600"/>
              <a:ext cx="11977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ULTRA FILTRATION </a:t>
              </a:r>
              <a:endParaRPr lang="en-US" sz="1000" dirty="0"/>
            </a:p>
          </p:txBody>
        </p:sp>
        <p:grpSp>
          <p:nvGrpSpPr>
            <p:cNvPr id="184" name="Group 183"/>
            <p:cNvGrpSpPr/>
            <p:nvPr/>
          </p:nvGrpSpPr>
          <p:grpSpPr>
            <a:xfrm>
              <a:off x="5943600" y="1524000"/>
              <a:ext cx="838200" cy="228600"/>
              <a:chOff x="6019800" y="3165895"/>
              <a:chExt cx="838200" cy="228600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6019800" y="3165895"/>
                <a:ext cx="228600" cy="2286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6400800" y="3200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6705600" y="3200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5939287" y="2007079"/>
              <a:ext cx="838200" cy="228600"/>
              <a:chOff x="6019800" y="3165895"/>
              <a:chExt cx="838200" cy="228600"/>
            </a:xfrm>
          </p:grpSpPr>
          <p:sp>
            <p:nvSpPr>
              <p:cNvPr id="186" name="Oval 185"/>
              <p:cNvSpPr/>
              <p:nvPr/>
            </p:nvSpPr>
            <p:spPr>
              <a:xfrm>
                <a:off x="6019800" y="3165895"/>
                <a:ext cx="228600" cy="2286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6400800" y="3200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6705600" y="3200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cxnSp>
        <p:nvCxnSpPr>
          <p:cNvPr id="192" name="Straight Arrow Connector 191"/>
          <p:cNvCxnSpPr/>
          <p:nvPr/>
        </p:nvCxnSpPr>
        <p:spPr>
          <a:xfrm>
            <a:off x="3706753" y="2462991"/>
            <a:ext cx="255647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 rot="5400000">
            <a:off x="3105963" y="241608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Strainer</a:t>
            </a:r>
            <a:endParaRPr lang="en-US" sz="1000" dirty="0"/>
          </a:p>
        </p:txBody>
      </p:sp>
      <p:pic>
        <p:nvPicPr>
          <p:cNvPr id="11272" name="Picture 8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3276600"/>
            <a:ext cx="990600" cy="990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  <p:pic>
        <p:nvPicPr>
          <p:cNvPr id="11274" name="Picture 10" descr="http://t2.gstatic.com/images?q=tbn:ANd9GcSCJ00nMO5AM8hli10Zfqaiyrkd2FMeQ2-suImW8Rzdrze6D9bu_79KbhN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5524499"/>
            <a:ext cx="894773" cy="11811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  <p:sp>
        <p:nvSpPr>
          <p:cNvPr id="202" name="TextBox 201"/>
          <p:cNvSpPr txBox="1"/>
          <p:nvPr/>
        </p:nvSpPr>
        <p:spPr>
          <a:xfrm>
            <a:off x="734953" y="238679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Bio treater</a:t>
            </a:r>
            <a:endParaRPr lang="en-US" sz="1200" dirty="0"/>
          </a:p>
        </p:txBody>
      </p:sp>
      <p:grpSp>
        <p:nvGrpSpPr>
          <p:cNvPr id="261" name="Group 260"/>
          <p:cNvGrpSpPr/>
          <p:nvPr/>
        </p:nvGrpSpPr>
        <p:grpSpPr>
          <a:xfrm>
            <a:off x="5284847" y="2386791"/>
            <a:ext cx="914400" cy="460870"/>
            <a:chOff x="5390072" y="1880558"/>
            <a:chExt cx="914400" cy="460870"/>
          </a:xfrm>
        </p:grpSpPr>
        <p:sp>
          <p:nvSpPr>
            <p:cNvPr id="201" name="Rectangle 200"/>
            <p:cNvSpPr/>
            <p:nvPr/>
          </p:nvSpPr>
          <p:spPr>
            <a:xfrm>
              <a:off x="5459353" y="1905000"/>
              <a:ext cx="789047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9" name="Group 208"/>
            <p:cNvGrpSpPr/>
            <p:nvPr/>
          </p:nvGrpSpPr>
          <p:grpSpPr>
            <a:xfrm>
              <a:off x="5535282" y="1880558"/>
              <a:ext cx="609600" cy="162465"/>
              <a:chOff x="5532407" y="1828800"/>
              <a:chExt cx="609600" cy="162465"/>
            </a:xfrm>
          </p:grpSpPr>
          <p:sp>
            <p:nvSpPr>
              <p:cNvPr id="204" name="Isosceles Triangle 203"/>
              <p:cNvSpPr/>
              <p:nvPr/>
            </p:nvSpPr>
            <p:spPr>
              <a:xfrm>
                <a:off x="5562600" y="1838865"/>
                <a:ext cx="76200" cy="152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5" name="Isosceles Triangle 204"/>
              <p:cNvSpPr/>
              <p:nvPr/>
            </p:nvSpPr>
            <p:spPr>
              <a:xfrm>
                <a:off x="5867400" y="1838865"/>
                <a:ext cx="76200" cy="152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6" name="Isosceles Triangle 205"/>
              <p:cNvSpPr/>
              <p:nvPr/>
            </p:nvSpPr>
            <p:spPr>
              <a:xfrm>
                <a:off x="5715000" y="1838865"/>
                <a:ext cx="76200" cy="152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7" name="Isosceles Triangle 206"/>
              <p:cNvSpPr/>
              <p:nvPr/>
            </p:nvSpPr>
            <p:spPr>
              <a:xfrm>
                <a:off x="6019800" y="1838865"/>
                <a:ext cx="76200" cy="1524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5532407" y="1828800"/>
                <a:ext cx="609600" cy="45719"/>
              </a:xfrm>
              <a:prstGeom prst="rect">
                <a:avLst/>
              </a:prstGeom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5" name="Group 234"/>
            <p:cNvGrpSpPr/>
            <p:nvPr/>
          </p:nvGrpSpPr>
          <p:grpSpPr>
            <a:xfrm>
              <a:off x="5512279" y="2021457"/>
              <a:ext cx="152400" cy="228600"/>
              <a:chOff x="6248400" y="2819400"/>
              <a:chExt cx="152400" cy="228600"/>
            </a:xfrm>
          </p:grpSpPr>
          <p:cxnSp>
            <p:nvCxnSpPr>
              <p:cNvPr id="211" name="Straight Connector 210"/>
              <p:cNvCxnSpPr/>
              <p:nvPr/>
            </p:nvCxnSpPr>
            <p:spPr>
              <a:xfrm>
                <a:off x="6324600" y="2819400"/>
                <a:ext cx="0" cy="2286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flipH="1">
                <a:off x="62484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63246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flipH="1">
                <a:off x="6271404" y="2819400"/>
                <a:ext cx="53196" cy="191219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flipH="1">
                <a:off x="62484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63246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>
                <a:off x="6324600" y="2819400"/>
                <a:ext cx="50321" cy="182592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6" name="Group 235"/>
            <p:cNvGrpSpPr/>
            <p:nvPr/>
          </p:nvGrpSpPr>
          <p:grpSpPr>
            <a:xfrm>
              <a:off x="5680494" y="1988389"/>
              <a:ext cx="152400" cy="228600"/>
              <a:chOff x="6248400" y="2819400"/>
              <a:chExt cx="152400" cy="228600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>
                <a:off x="6324600" y="2819400"/>
                <a:ext cx="0" cy="2286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H="1">
                <a:off x="62484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>
                <a:off x="63246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H="1">
                <a:off x="6271404" y="2819400"/>
                <a:ext cx="53196" cy="191219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flipH="1">
                <a:off x="62484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>
                <a:off x="63246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>
                <a:off x="6324600" y="2819400"/>
                <a:ext cx="50321" cy="182592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oup 243"/>
            <p:cNvGrpSpPr/>
            <p:nvPr/>
          </p:nvGrpSpPr>
          <p:grpSpPr>
            <a:xfrm>
              <a:off x="5982419" y="2021457"/>
              <a:ext cx="152400" cy="228600"/>
              <a:chOff x="6248400" y="2819400"/>
              <a:chExt cx="152400" cy="228600"/>
            </a:xfrm>
          </p:grpSpPr>
          <p:cxnSp>
            <p:nvCxnSpPr>
              <p:cNvPr id="245" name="Straight Connector 244"/>
              <p:cNvCxnSpPr/>
              <p:nvPr/>
            </p:nvCxnSpPr>
            <p:spPr>
              <a:xfrm>
                <a:off x="6324600" y="2819400"/>
                <a:ext cx="0" cy="2286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flipH="1">
                <a:off x="62484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>
                <a:off x="63246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flipH="1">
                <a:off x="6271404" y="2819400"/>
                <a:ext cx="53196" cy="191219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flipH="1">
                <a:off x="62484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>
                <a:off x="63246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>
                <a:off x="6324600" y="2819400"/>
                <a:ext cx="50321" cy="182592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2" name="Group 251"/>
            <p:cNvGrpSpPr/>
            <p:nvPr/>
          </p:nvGrpSpPr>
          <p:grpSpPr>
            <a:xfrm>
              <a:off x="5835770" y="1997015"/>
              <a:ext cx="152400" cy="228600"/>
              <a:chOff x="6248400" y="2819400"/>
              <a:chExt cx="152400" cy="228600"/>
            </a:xfrm>
          </p:grpSpPr>
          <p:cxnSp>
            <p:nvCxnSpPr>
              <p:cNvPr id="253" name="Straight Connector 252"/>
              <p:cNvCxnSpPr/>
              <p:nvPr/>
            </p:nvCxnSpPr>
            <p:spPr>
              <a:xfrm>
                <a:off x="6324600" y="2819400"/>
                <a:ext cx="0" cy="2286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flipH="1">
                <a:off x="62484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>
                <a:off x="6324600" y="2819400"/>
                <a:ext cx="76200" cy="1524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flipH="1">
                <a:off x="6271404" y="2819400"/>
                <a:ext cx="53196" cy="191219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flipH="1">
                <a:off x="62484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6324600" y="2819400"/>
                <a:ext cx="76200" cy="762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6324600" y="2819400"/>
                <a:ext cx="50321" cy="182592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0" name="TextBox 259"/>
            <p:cNvSpPr txBox="1"/>
            <p:nvPr/>
          </p:nvSpPr>
          <p:spPr>
            <a:xfrm>
              <a:off x="5390072" y="2110596"/>
              <a:ext cx="9144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UV Disinfection</a:t>
              </a:r>
              <a:endParaRPr lang="en-US" sz="900" dirty="0"/>
            </a:p>
          </p:txBody>
        </p:sp>
      </p:grpSp>
      <p:grpSp>
        <p:nvGrpSpPr>
          <p:cNvPr id="322" name="Group 4419"/>
          <p:cNvGrpSpPr>
            <a:grpSpLocks/>
          </p:cNvGrpSpPr>
          <p:nvPr/>
        </p:nvGrpSpPr>
        <p:grpSpPr bwMode="auto">
          <a:xfrm flipH="1">
            <a:off x="8229600" y="2525680"/>
            <a:ext cx="609600" cy="258763"/>
            <a:chOff x="501" y="2575"/>
            <a:chExt cx="1850" cy="996"/>
          </a:xfrm>
        </p:grpSpPr>
        <p:sp>
          <p:nvSpPr>
            <p:cNvPr id="323" name="Rectangle 4420"/>
            <p:cNvSpPr>
              <a:spLocks noChangeArrowheads="1"/>
            </p:cNvSpPr>
            <p:nvPr/>
          </p:nvSpPr>
          <p:spPr bwMode="auto">
            <a:xfrm>
              <a:off x="975" y="2853"/>
              <a:ext cx="26" cy="20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4" name="Rectangle 4421"/>
            <p:cNvSpPr>
              <a:spLocks noChangeArrowheads="1"/>
            </p:cNvSpPr>
            <p:nvPr/>
          </p:nvSpPr>
          <p:spPr bwMode="auto">
            <a:xfrm>
              <a:off x="618" y="3162"/>
              <a:ext cx="267" cy="5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5" name="Rectangle 4422"/>
            <p:cNvSpPr>
              <a:spLocks noChangeArrowheads="1"/>
            </p:cNvSpPr>
            <p:nvPr/>
          </p:nvSpPr>
          <p:spPr bwMode="auto">
            <a:xfrm>
              <a:off x="1389" y="2891"/>
              <a:ext cx="35" cy="28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6" name="Rectangle 4423"/>
            <p:cNvSpPr>
              <a:spLocks noChangeArrowheads="1"/>
            </p:cNvSpPr>
            <p:nvPr/>
          </p:nvSpPr>
          <p:spPr bwMode="auto">
            <a:xfrm>
              <a:off x="501" y="3417"/>
              <a:ext cx="1850" cy="154"/>
            </a:xfrm>
            <a:prstGeom prst="rect">
              <a:avLst/>
            </a:prstGeom>
            <a:solidFill>
              <a:srgbClr val="CCCCCC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7" name="Freeform 4424"/>
            <p:cNvSpPr>
              <a:spLocks/>
            </p:cNvSpPr>
            <p:nvPr/>
          </p:nvSpPr>
          <p:spPr bwMode="auto">
            <a:xfrm>
              <a:off x="1424" y="2752"/>
              <a:ext cx="927" cy="564"/>
            </a:xfrm>
            <a:custGeom>
              <a:avLst/>
              <a:gdLst>
                <a:gd name="T0" fmla="*/ 0 w 927"/>
                <a:gd name="T1" fmla="*/ 101 h 564"/>
                <a:gd name="T2" fmla="*/ 250 w 927"/>
                <a:gd name="T3" fmla="*/ 101 h 564"/>
                <a:gd name="T4" fmla="*/ 271 w 927"/>
                <a:gd name="T5" fmla="*/ 39 h 564"/>
                <a:gd name="T6" fmla="*/ 349 w 927"/>
                <a:gd name="T7" fmla="*/ 39 h 564"/>
                <a:gd name="T8" fmla="*/ 366 w 927"/>
                <a:gd name="T9" fmla="*/ 101 h 564"/>
                <a:gd name="T10" fmla="*/ 349 w 927"/>
                <a:gd name="T11" fmla="*/ 101 h 564"/>
                <a:gd name="T12" fmla="*/ 340 w 927"/>
                <a:gd name="T13" fmla="*/ 54 h 564"/>
                <a:gd name="T14" fmla="*/ 280 w 927"/>
                <a:gd name="T15" fmla="*/ 54 h 564"/>
                <a:gd name="T16" fmla="*/ 271 w 927"/>
                <a:gd name="T17" fmla="*/ 101 h 564"/>
                <a:gd name="T18" fmla="*/ 388 w 927"/>
                <a:gd name="T19" fmla="*/ 101 h 564"/>
                <a:gd name="T20" fmla="*/ 388 w 927"/>
                <a:gd name="T21" fmla="*/ 0 h 564"/>
                <a:gd name="T22" fmla="*/ 771 w 927"/>
                <a:gd name="T23" fmla="*/ 0 h 564"/>
                <a:gd name="T24" fmla="*/ 771 w 927"/>
                <a:gd name="T25" fmla="*/ 232 h 564"/>
                <a:gd name="T26" fmla="*/ 866 w 927"/>
                <a:gd name="T27" fmla="*/ 232 h 564"/>
                <a:gd name="T28" fmla="*/ 866 w 927"/>
                <a:gd name="T29" fmla="*/ 54 h 564"/>
                <a:gd name="T30" fmla="*/ 927 w 927"/>
                <a:gd name="T31" fmla="*/ 54 h 564"/>
                <a:gd name="T32" fmla="*/ 927 w 927"/>
                <a:gd name="T33" fmla="*/ 510 h 564"/>
                <a:gd name="T34" fmla="*/ 866 w 927"/>
                <a:gd name="T35" fmla="*/ 510 h 564"/>
                <a:gd name="T36" fmla="*/ 866 w 927"/>
                <a:gd name="T37" fmla="*/ 332 h 564"/>
                <a:gd name="T38" fmla="*/ 771 w 927"/>
                <a:gd name="T39" fmla="*/ 332 h 564"/>
                <a:gd name="T40" fmla="*/ 771 w 927"/>
                <a:gd name="T41" fmla="*/ 564 h 564"/>
                <a:gd name="T42" fmla="*/ 388 w 927"/>
                <a:gd name="T43" fmla="*/ 564 h 564"/>
                <a:gd name="T44" fmla="*/ 388 w 927"/>
                <a:gd name="T45" fmla="*/ 464 h 564"/>
                <a:gd name="T46" fmla="*/ 0 w 927"/>
                <a:gd name="T47" fmla="*/ 464 h 564"/>
                <a:gd name="T48" fmla="*/ 0 w 927"/>
                <a:gd name="T49" fmla="*/ 101 h 56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7"/>
                <a:gd name="T76" fmla="*/ 0 h 564"/>
                <a:gd name="T77" fmla="*/ 927 w 927"/>
                <a:gd name="T78" fmla="*/ 564 h 56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7" h="564">
                  <a:moveTo>
                    <a:pt x="0" y="101"/>
                  </a:moveTo>
                  <a:lnTo>
                    <a:pt x="250" y="101"/>
                  </a:lnTo>
                  <a:lnTo>
                    <a:pt x="271" y="39"/>
                  </a:lnTo>
                  <a:lnTo>
                    <a:pt x="349" y="39"/>
                  </a:lnTo>
                  <a:lnTo>
                    <a:pt x="366" y="101"/>
                  </a:lnTo>
                  <a:lnTo>
                    <a:pt x="349" y="101"/>
                  </a:lnTo>
                  <a:lnTo>
                    <a:pt x="340" y="54"/>
                  </a:lnTo>
                  <a:lnTo>
                    <a:pt x="280" y="54"/>
                  </a:lnTo>
                  <a:lnTo>
                    <a:pt x="271" y="101"/>
                  </a:lnTo>
                  <a:lnTo>
                    <a:pt x="388" y="101"/>
                  </a:lnTo>
                  <a:lnTo>
                    <a:pt x="388" y="0"/>
                  </a:lnTo>
                  <a:lnTo>
                    <a:pt x="771" y="0"/>
                  </a:lnTo>
                  <a:lnTo>
                    <a:pt x="771" y="232"/>
                  </a:lnTo>
                  <a:lnTo>
                    <a:pt x="866" y="232"/>
                  </a:lnTo>
                  <a:lnTo>
                    <a:pt x="866" y="54"/>
                  </a:lnTo>
                  <a:lnTo>
                    <a:pt x="927" y="54"/>
                  </a:lnTo>
                  <a:lnTo>
                    <a:pt x="927" y="510"/>
                  </a:lnTo>
                  <a:lnTo>
                    <a:pt x="866" y="510"/>
                  </a:lnTo>
                  <a:lnTo>
                    <a:pt x="866" y="332"/>
                  </a:lnTo>
                  <a:lnTo>
                    <a:pt x="771" y="332"/>
                  </a:lnTo>
                  <a:lnTo>
                    <a:pt x="771" y="564"/>
                  </a:lnTo>
                  <a:lnTo>
                    <a:pt x="388" y="564"/>
                  </a:lnTo>
                  <a:lnTo>
                    <a:pt x="388" y="464"/>
                  </a:lnTo>
                  <a:lnTo>
                    <a:pt x="0" y="464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8" name="Freeform 4425"/>
            <p:cNvSpPr>
              <a:spLocks/>
            </p:cNvSpPr>
            <p:nvPr/>
          </p:nvSpPr>
          <p:spPr bwMode="auto">
            <a:xfrm>
              <a:off x="1428" y="2806"/>
              <a:ext cx="923" cy="456"/>
            </a:xfrm>
            <a:custGeom>
              <a:avLst/>
              <a:gdLst>
                <a:gd name="T0" fmla="*/ 0 w 923"/>
                <a:gd name="T1" fmla="*/ 85 h 456"/>
                <a:gd name="T2" fmla="*/ 384 w 923"/>
                <a:gd name="T3" fmla="*/ 85 h 456"/>
                <a:gd name="T4" fmla="*/ 384 w 923"/>
                <a:gd name="T5" fmla="*/ 0 h 456"/>
                <a:gd name="T6" fmla="*/ 767 w 923"/>
                <a:gd name="T7" fmla="*/ 0 h 456"/>
                <a:gd name="T8" fmla="*/ 767 w 923"/>
                <a:gd name="T9" fmla="*/ 186 h 456"/>
                <a:gd name="T10" fmla="*/ 862 w 923"/>
                <a:gd name="T11" fmla="*/ 186 h 456"/>
                <a:gd name="T12" fmla="*/ 862 w 923"/>
                <a:gd name="T13" fmla="*/ 39 h 456"/>
                <a:gd name="T14" fmla="*/ 923 w 923"/>
                <a:gd name="T15" fmla="*/ 39 h 456"/>
                <a:gd name="T16" fmla="*/ 923 w 923"/>
                <a:gd name="T17" fmla="*/ 417 h 456"/>
                <a:gd name="T18" fmla="*/ 862 w 923"/>
                <a:gd name="T19" fmla="*/ 417 h 456"/>
                <a:gd name="T20" fmla="*/ 862 w 923"/>
                <a:gd name="T21" fmla="*/ 271 h 456"/>
                <a:gd name="T22" fmla="*/ 767 w 923"/>
                <a:gd name="T23" fmla="*/ 271 h 456"/>
                <a:gd name="T24" fmla="*/ 767 w 923"/>
                <a:gd name="T25" fmla="*/ 456 h 456"/>
                <a:gd name="T26" fmla="*/ 384 w 923"/>
                <a:gd name="T27" fmla="*/ 456 h 456"/>
                <a:gd name="T28" fmla="*/ 384 w 923"/>
                <a:gd name="T29" fmla="*/ 371 h 456"/>
                <a:gd name="T30" fmla="*/ 0 w 923"/>
                <a:gd name="T31" fmla="*/ 371 h 456"/>
                <a:gd name="T32" fmla="*/ 0 w 923"/>
                <a:gd name="T33" fmla="*/ 85 h 4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23"/>
                <a:gd name="T52" fmla="*/ 0 h 456"/>
                <a:gd name="T53" fmla="*/ 923 w 923"/>
                <a:gd name="T54" fmla="*/ 456 h 4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23" h="456">
                  <a:moveTo>
                    <a:pt x="0" y="85"/>
                  </a:moveTo>
                  <a:lnTo>
                    <a:pt x="384" y="85"/>
                  </a:lnTo>
                  <a:lnTo>
                    <a:pt x="384" y="0"/>
                  </a:lnTo>
                  <a:lnTo>
                    <a:pt x="767" y="0"/>
                  </a:lnTo>
                  <a:lnTo>
                    <a:pt x="767" y="186"/>
                  </a:lnTo>
                  <a:lnTo>
                    <a:pt x="862" y="186"/>
                  </a:lnTo>
                  <a:lnTo>
                    <a:pt x="862" y="39"/>
                  </a:lnTo>
                  <a:lnTo>
                    <a:pt x="923" y="39"/>
                  </a:lnTo>
                  <a:lnTo>
                    <a:pt x="923" y="417"/>
                  </a:lnTo>
                  <a:lnTo>
                    <a:pt x="862" y="417"/>
                  </a:lnTo>
                  <a:lnTo>
                    <a:pt x="862" y="271"/>
                  </a:lnTo>
                  <a:lnTo>
                    <a:pt x="767" y="271"/>
                  </a:lnTo>
                  <a:lnTo>
                    <a:pt x="767" y="456"/>
                  </a:lnTo>
                  <a:lnTo>
                    <a:pt x="384" y="456"/>
                  </a:lnTo>
                  <a:lnTo>
                    <a:pt x="384" y="371"/>
                  </a:lnTo>
                  <a:lnTo>
                    <a:pt x="0" y="371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" name="Freeform 4426"/>
            <p:cNvSpPr>
              <a:spLocks/>
            </p:cNvSpPr>
            <p:nvPr/>
          </p:nvSpPr>
          <p:spPr bwMode="auto">
            <a:xfrm>
              <a:off x="1428" y="2860"/>
              <a:ext cx="923" cy="557"/>
            </a:xfrm>
            <a:custGeom>
              <a:avLst/>
              <a:gdLst>
                <a:gd name="T0" fmla="*/ 0 w 923"/>
                <a:gd name="T1" fmla="*/ 62 h 557"/>
                <a:gd name="T2" fmla="*/ 384 w 923"/>
                <a:gd name="T3" fmla="*/ 62 h 557"/>
                <a:gd name="T4" fmla="*/ 384 w 923"/>
                <a:gd name="T5" fmla="*/ 0 h 557"/>
                <a:gd name="T6" fmla="*/ 767 w 923"/>
                <a:gd name="T7" fmla="*/ 0 h 557"/>
                <a:gd name="T8" fmla="*/ 767 w 923"/>
                <a:gd name="T9" fmla="*/ 139 h 557"/>
                <a:gd name="T10" fmla="*/ 862 w 923"/>
                <a:gd name="T11" fmla="*/ 139 h 557"/>
                <a:gd name="T12" fmla="*/ 862 w 923"/>
                <a:gd name="T13" fmla="*/ 31 h 557"/>
                <a:gd name="T14" fmla="*/ 923 w 923"/>
                <a:gd name="T15" fmla="*/ 31 h 557"/>
                <a:gd name="T16" fmla="*/ 923 w 923"/>
                <a:gd name="T17" fmla="*/ 317 h 557"/>
                <a:gd name="T18" fmla="*/ 862 w 923"/>
                <a:gd name="T19" fmla="*/ 317 h 557"/>
                <a:gd name="T20" fmla="*/ 862 w 923"/>
                <a:gd name="T21" fmla="*/ 201 h 557"/>
                <a:gd name="T22" fmla="*/ 767 w 923"/>
                <a:gd name="T23" fmla="*/ 201 h 557"/>
                <a:gd name="T24" fmla="*/ 767 w 923"/>
                <a:gd name="T25" fmla="*/ 348 h 557"/>
                <a:gd name="T26" fmla="*/ 651 w 923"/>
                <a:gd name="T27" fmla="*/ 348 h 557"/>
                <a:gd name="T28" fmla="*/ 651 w 923"/>
                <a:gd name="T29" fmla="*/ 557 h 557"/>
                <a:gd name="T30" fmla="*/ 500 w 923"/>
                <a:gd name="T31" fmla="*/ 557 h 557"/>
                <a:gd name="T32" fmla="*/ 500 w 923"/>
                <a:gd name="T33" fmla="*/ 348 h 557"/>
                <a:gd name="T34" fmla="*/ 384 w 923"/>
                <a:gd name="T35" fmla="*/ 348 h 557"/>
                <a:gd name="T36" fmla="*/ 384 w 923"/>
                <a:gd name="T37" fmla="*/ 286 h 557"/>
                <a:gd name="T38" fmla="*/ 0 w 923"/>
                <a:gd name="T39" fmla="*/ 286 h 557"/>
                <a:gd name="T40" fmla="*/ 0 w 923"/>
                <a:gd name="T41" fmla="*/ 62 h 5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23"/>
                <a:gd name="T64" fmla="*/ 0 h 557"/>
                <a:gd name="T65" fmla="*/ 923 w 923"/>
                <a:gd name="T66" fmla="*/ 557 h 5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23" h="557">
                  <a:moveTo>
                    <a:pt x="0" y="62"/>
                  </a:moveTo>
                  <a:lnTo>
                    <a:pt x="384" y="62"/>
                  </a:lnTo>
                  <a:lnTo>
                    <a:pt x="384" y="0"/>
                  </a:lnTo>
                  <a:lnTo>
                    <a:pt x="767" y="0"/>
                  </a:lnTo>
                  <a:lnTo>
                    <a:pt x="767" y="139"/>
                  </a:lnTo>
                  <a:lnTo>
                    <a:pt x="862" y="139"/>
                  </a:lnTo>
                  <a:lnTo>
                    <a:pt x="862" y="31"/>
                  </a:lnTo>
                  <a:lnTo>
                    <a:pt x="923" y="31"/>
                  </a:lnTo>
                  <a:lnTo>
                    <a:pt x="923" y="317"/>
                  </a:lnTo>
                  <a:lnTo>
                    <a:pt x="862" y="317"/>
                  </a:lnTo>
                  <a:lnTo>
                    <a:pt x="862" y="201"/>
                  </a:lnTo>
                  <a:lnTo>
                    <a:pt x="767" y="201"/>
                  </a:lnTo>
                  <a:lnTo>
                    <a:pt x="767" y="348"/>
                  </a:lnTo>
                  <a:lnTo>
                    <a:pt x="651" y="348"/>
                  </a:lnTo>
                  <a:lnTo>
                    <a:pt x="651" y="557"/>
                  </a:lnTo>
                  <a:lnTo>
                    <a:pt x="500" y="557"/>
                  </a:lnTo>
                  <a:lnTo>
                    <a:pt x="500" y="348"/>
                  </a:lnTo>
                  <a:lnTo>
                    <a:pt x="384" y="348"/>
                  </a:lnTo>
                  <a:lnTo>
                    <a:pt x="384" y="286"/>
                  </a:lnTo>
                  <a:lnTo>
                    <a:pt x="0" y="2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" name="Freeform 4427"/>
            <p:cNvSpPr>
              <a:spLocks/>
            </p:cNvSpPr>
            <p:nvPr/>
          </p:nvSpPr>
          <p:spPr bwMode="auto">
            <a:xfrm>
              <a:off x="1428" y="2914"/>
              <a:ext cx="923" cy="418"/>
            </a:xfrm>
            <a:custGeom>
              <a:avLst/>
              <a:gdLst>
                <a:gd name="T0" fmla="*/ 0 w 923"/>
                <a:gd name="T1" fmla="*/ 47 h 418"/>
                <a:gd name="T2" fmla="*/ 384 w 923"/>
                <a:gd name="T3" fmla="*/ 47 h 418"/>
                <a:gd name="T4" fmla="*/ 384 w 923"/>
                <a:gd name="T5" fmla="*/ 0 h 418"/>
                <a:gd name="T6" fmla="*/ 767 w 923"/>
                <a:gd name="T7" fmla="*/ 0 h 418"/>
                <a:gd name="T8" fmla="*/ 767 w 923"/>
                <a:gd name="T9" fmla="*/ 101 h 418"/>
                <a:gd name="T10" fmla="*/ 862 w 923"/>
                <a:gd name="T11" fmla="*/ 101 h 418"/>
                <a:gd name="T12" fmla="*/ 862 w 923"/>
                <a:gd name="T13" fmla="*/ 24 h 418"/>
                <a:gd name="T14" fmla="*/ 923 w 923"/>
                <a:gd name="T15" fmla="*/ 24 h 418"/>
                <a:gd name="T16" fmla="*/ 923 w 923"/>
                <a:gd name="T17" fmla="*/ 217 h 418"/>
                <a:gd name="T18" fmla="*/ 862 w 923"/>
                <a:gd name="T19" fmla="*/ 217 h 418"/>
                <a:gd name="T20" fmla="*/ 862 w 923"/>
                <a:gd name="T21" fmla="*/ 140 h 418"/>
                <a:gd name="T22" fmla="*/ 767 w 923"/>
                <a:gd name="T23" fmla="*/ 140 h 418"/>
                <a:gd name="T24" fmla="*/ 767 w 923"/>
                <a:gd name="T25" fmla="*/ 240 h 418"/>
                <a:gd name="T26" fmla="*/ 384 w 923"/>
                <a:gd name="T27" fmla="*/ 240 h 418"/>
                <a:gd name="T28" fmla="*/ 384 w 923"/>
                <a:gd name="T29" fmla="*/ 194 h 418"/>
                <a:gd name="T30" fmla="*/ 323 w 923"/>
                <a:gd name="T31" fmla="*/ 194 h 418"/>
                <a:gd name="T32" fmla="*/ 323 w 923"/>
                <a:gd name="T33" fmla="*/ 364 h 418"/>
                <a:gd name="T34" fmla="*/ 353 w 923"/>
                <a:gd name="T35" fmla="*/ 364 h 418"/>
                <a:gd name="T36" fmla="*/ 353 w 923"/>
                <a:gd name="T37" fmla="*/ 418 h 418"/>
                <a:gd name="T38" fmla="*/ 26 w 923"/>
                <a:gd name="T39" fmla="*/ 418 h 418"/>
                <a:gd name="T40" fmla="*/ 26 w 923"/>
                <a:gd name="T41" fmla="*/ 364 h 418"/>
                <a:gd name="T42" fmla="*/ 56 w 923"/>
                <a:gd name="T43" fmla="*/ 364 h 418"/>
                <a:gd name="T44" fmla="*/ 56 w 923"/>
                <a:gd name="T45" fmla="*/ 194 h 418"/>
                <a:gd name="T46" fmla="*/ 0 w 923"/>
                <a:gd name="T47" fmla="*/ 194 h 418"/>
                <a:gd name="T48" fmla="*/ 0 w 923"/>
                <a:gd name="T49" fmla="*/ 47 h 4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3"/>
                <a:gd name="T76" fmla="*/ 0 h 418"/>
                <a:gd name="T77" fmla="*/ 923 w 923"/>
                <a:gd name="T78" fmla="*/ 418 h 4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3" h="418">
                  <a:moveTo>
                    <a:pt x="0" y="47"/>
                  </a:moveTo>
                  <a:lnTo>
                    <a:pt x="384" y="47"/>
                  </a:lnTo>
                  <a:lnTo>
                    <a:pt x="384" y="0"/>
                  </a:lnTo>
                  <a:lnTo>
                    <a:pt x="767" y="0"/>
                  </a:lnTo>
                  <a:lnTo>
                    <a:pt x="767" y="101"/>
                  </a:lnTo>
                  <a:lnTo>
                    <a:pt x="862" y="101"/>
                  </a:lnTo>
                  <a:lnTo>
                    <a:pt x="862" y="24"/>
                  </a:lnTo>
                  <a:lnTo>
                    <a:pt x="923" y="24"/>
                  </a:lnTo>
                  <a:lnTo>
                    <a:pt x="923" y="217"/>
                  </a:lnTo>
                  <a:lnTo>
                    <a:pt x="862" y="217"/>
                  </a:lnTo>
                  <a:lnTo>
                    <a:pt x="862" y="140"/>
                  </a:lnTo>
                  <a:lnTo>
                    <a:pt x="767" y="140"/>
                  </a:lnTo>
                  <a:lnTo>
                    <a:pt x="767" y="240"/>
                  </a:lnTo>
                  <a:lnTo>
                    <a:pt x="384" y="240"/>
                  </a:lnTo>
                  <a:lnTo>
                    <a:pt x="384" y="194"/>
                  </a:lnTo>
                  <a:lnTo>
                    <a:pt x="323" y="194"/>
                  </a:lnTo>
                  <a:lnTo>
                    <a:pt x="323" y="364"/>
                  </a:lnTo>
                  <a:lnTo>
                    <a:pt x="353" y="364"/>
                  </a:lnTo>
                  <a:lnTo>
                    <a:pt x="353" y="418"/>
                  </a:lnTo>
                  <a:lnTo>
                    <a:pt x="26" y="418"/>
                  </a:lnTo>
                  <a:lnTo>
                    <a:pt x="26" y="364"/>
                  </a:lnTo>
                  <a:lnTo>
                    <a:pt x="56" y="364"/>
                  </a:lnTo>
                  <a:lnTo>
                    <a:pt x="56" y="194"/>
                  </a:lnTo>
                  <a:lnTo>
                    <a:pt x="0" y="19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1" name="Freeform 4428"/>
            <p:cNvSpPr>
              <a:spLocks/>
            </p:cNvSpPr>
            <p:nvPr/>
          </p:nvSpPr>
          <p:spPr bwMode="auto">
            <a:xfrm>
              <a:off x="1424" y="2969"/>
              <a:ext cx="927" cy="131"/>
            </a:xfrm>
            <a:custGeom>
              <a:avLst/>
              <a:gdLst>
                <a:gd name="T0" fmla="*/ 0 w 927"/>
                <a:gd name="T1" fmla="*/ 23 h 131"/>
                <a:gd name="T2" fmla="*/ 388 w 927"/>
                <a:gd name="T3" fmla="*/ 23 h 131"/>
                <a:gd name="T4" fmla="*/ 388 w 927"/>
                <a:gd name="T5" fmla="*/ 0 h 131"/>
                <a:gd name="T6" fmla="*/ 771 w 927"/>
                <a:gd name="T7" fmla="*/ 0 h 131"/>
                <a:gd name="T8" fmla="*/ 771 w 927"/>
                <a:gd name="T9" fmla="*/ 54 h 131"/>
                <a:gd name="T10" fmla="*/ 866 w 927"/>
                <a:gd name="T11" fmla="*/ 54 h 131"/>
                <a:gd name="T12" fmla="*/ 866 w 927"/>
                <a:gd name="T13" fmla="*/ 15 h 131"/>
                <a:gd name="T14" fmla="*/ 927 w 927"/>
                <a:gd name="T15" fmla="*/ 15 h 131"/>
                <a:gd name="T16" fmla="*/ 927 w 927"/>
                <a:gd name="T17" fmla="*/ 115 h 131"/>
                <a:gd name="T18" fmla="*/ 866 w 927"/>
                <a:gd name="T19" fmla="*/ 115 h 131"/>
                <a:gd name="T20" fmla="*/ 866 w 927"/>
                <a:gd name="T21" fmla="*/ 77 h 131"/>
                <a:gd name="T22" fmla="*/ 771 w 927"/>
                <a:gd name="T23" fmla="*/ 77 h 131"/>
                <a:gd name="T24" fmla="*/ 771 w 927"/>
                <a:gd name="T25" fmla="*/ 131 h 131"/>
                <a:gd name="T26" fmla="*/ 388 w 927"/>
                <a:gd name="T27" fmla="*/ 131 h 131"/>
                <a:gd name="T28" fmla="*/ 388 w 927"/>
                <a:gd name="T29" fmla="*/ 108 h 131"/>
                <a:gd name="T30" fmla="*/ 0 w 927"/>
                <a:gd name="T31" fmla="*/ 108 h 131"/>
                <a:gd name="T32" fmla="*/ 0 w 927"/>
                <a:gd name="T33" fmla="*/ 23 h 1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27"/>
                <a:gd name="T52" fmla="*/ 0 h 131"/>
                <a:gd name="T53" fmla="*/ 927 w 927"/>
                <a:gd name="T54" fmla="*/ 131 h 1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27" h="131">
                  <a:moveTo>
                    <a:pt x="0" y="23"/>
                  </a:moveTo>
                  <a:lnTo>
                    <a:pt x="388" y="23"/>
                  </a:lnTo>
                  <a:lnTo>
                    <a:pt x="388" y="0"/>
                  </a:lnTo>
                  <a:lnTo>
                    <a:pt x="771" y="0"/>
                  </a:lnTo>
                  <a:lnTo>
                    <a:pt x="771" y="54"/>
                  </a:lnTo>
                  <a:lnTo>
                    <a:pt x="866" y="54"/>
                  </a:lnTo>
                  <a:lnTo>
                    <a:pt x="866" y="15"/>
                  </a:lnTo>
                  <a:lnTo>
                    <a:pt x="927" y="15"/>
                  </a:lnTo>
                  <a:lnTo>
                    <a:pt x="927" y="115"/>
                  </a:lnTo>
                  <a:lnTo>
                    <a:pt x="866" y="115"/>
                  </a:lnTo>
                  <a:lnTo>
                    <a:pt x="866" y="77"/>
                  </a:lnTo>
                  <a:lnTo>
                    <a:pt x="771" y="77"/>
                  </a:lnTo>
                  <a:lnTo>
                    <a:pt x="771" y="131"/>
                  </a:lnTo>
                  <a:lnTo>
                    <a:pt x="388" y="131"/>
                  </a:lnTo>
                  <a:lnTo>
                    <a:pt x="388" y="108"/>
                  </a:lnTo>
                  <a:lnTo>
                    <a:pt x="0" y="108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2" name="Freeform 4429"/>
            <p:cNvSpPr>
              <a:spLocks/>
            </p:cNvSpPr>
            <p:nvPr/>
          </p:nvSpPr>
          <p:spPr bwMode="auto">
            <a:xfrm>
              <a:off x="1424" y="2752"/>
              <a:ext cx="927" cy="665"/>
            </a:xfrm>
            <a:custGeom>
              <a:avLst/>
              <a:gdLst>
                <a:gd name="T0" fmla="*/ 0 w 927"/>
                <a:gd name="T1" fmla="*/ 101 h 665"/>
                <a:gd name="T2" fmla="*/ 254 w 927"/>
                <a:gd name="T3" fmla="*/ 101 h 665"/>
                <a:gd name="T4" fmla="*/ 271 w 927"/>
                <a:gd name="T5" fmla="*/ 39 h 665"/>
                <a:gd name="T6" fmla="*/ 349 w 927"/>
                <a:gd name="T7" fmla="*/ 39 h 665"/>
                <a:gd name="T8" fmla="*/ 366 w 927"/>
                <a:gd name="T9" fmla="*/ 101 h 665"/>
                <a:gd name="T10" fmla="*/ 388 w 927"/>
                <a:gd name="T11" fmla="*/ 101 h 665"/>
                <a:gd name="T12" fmla="*/ 388 w 927"/>
                <a:gd name="T13" fmla="*/ 0 h 665"/>
                <a:gd name="T14" fmla="*/ 771 w 927"/>
                <a:gd name="T15" fmla="*/ 0 h 665"/>
                <a:gd name="T16" fmla="*/ 771 w 927"/>
                <a:gd name="T17" fmla="*/ 232 h 665"/>
                <a:gd name="T18" fmla="*/ 866 w 927"/>
                <a:gd name="T19" fmla="*/ 232 h 665"/>
                <a:gd name="T20" fmla="*/ 866 w 927"/>
                <a:gd name="T21" fmla="*/ 54 h 665"/>
                <a:gd name="T22" fmla="*/ 927 w 927"/>
                <a:gd name="T23" fmla="*/ 54 h 665"/>
                <a:gd name="T24" fmla="*/ 927 w 927"/>
                <a:gd name="T25" fmla="*/ 510 h 665"/>
                <a:gd name="T26" fmla="*/ 866 w 927"/>
                <a:gd name="T27" fmla="*/ 510 h 665"/>
                <a:gd name="T28" fmla="*/ 866 w 927"/>
                <a:gd name="T29" fmla="*/ 332 h 665"/>
                <a:gd name="T30" fmla="*/ 771 w 927"/>
                <a:gd name="T31" fmla="*/ 332 h 665"/>
                <a:gd name="T32" fmla="*/ 771 w 927"/>
                <a:gd name="T33" fmla="*/ 564 h 665"/>
                <a:gd name="T34" fmla="*/ 655 w 927"/>
                <a:gd name="T35" fmla="*/ 564 h 665"/>
                <a:gd name="T36" fmla="*/ 655 w 927"/>
                <a:gd name="T37" fmla="*/ 665 h 665"/>
                <a:gd name="T38" fmla="*/ 504 w 927"/>
                <a:gd name="T39" fmla="*/ 665 h 665"/>
                <a:gd name="T40" fmla="*/ 504 w 927"/>
                <a:gd name="T41" fmla="*/ 564 h 665"/>
                <a:gd name="T42" fmla="*/ 388 w 927"/>
                <a:gd name="T43" fmla="*/ 564 h 665"/>
                <a:gd name="T44" fmla="*/ 388 w 927"/>
                <a:gd name="T45" fmla="*/ 464 h 665"/>
                <a:gd name="T46" fmla="*/ 327 w 927"/>
                <a:gd name="T47" fmla="*/ 464 h 665"/>
                <a:gd name="T48" fmla="*/ 327 w 927"/>
                <a:gd name="T49" fmla="*/ 526 h 665"/>
                <a:gd name="T50" fmla="*/ 357 w 927"/>
                <a:gd name="T51" fmla="*/ 526 h 665"/>
                <a:gd name="T52" fmla="*/ 357 w 927"/>
                <a:gd name="T53" fmla="*/ 580 h 665"/>
                <a:gd name="T54" fmla="*/ 30 w 927"/>
                <a:gd name="T55" fmla="*/ 580 h 665"/>
                <a:gd name="T56" fmla="*/ 30 w 927"/>
                <a:gd name="T57" fmla="*/ 526 h 665"/>
                <a:gd name="T58" fmla="*/ 60 w 927"/>
                <a:gd name="T59" fmla="*/ 526 h 665"/>
                <a:gd name="T60" fmla="*/ 60 w 927"/>
                <a:gd name="T61" fmla="*/ 464 h 665"/>
                <a:gd name="T62" fmla="*/ 0 w 927"/>
                <a:gd name="T63" fmla="*/ 464 h 665"/>
                <a:gd name="T64" fmla="*/ 0 w 927"/>
                <a:gd name="T65" fmla="*/ 101 h 6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27"/>
                <a:gd name="T100" fmla="*/ 0 h 665"/>
                <a:gd name="T101" fmla="*/ 927 w 927"/>
                <a:gd name="T102" fmla="*/ 665 h 6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27" h="665">
                  <a:moveTo>
                    <a:pt x="0" y="101"/>
                  </a:moveTo>
                  <a:lnTo>
                    <a:pt x="254" y="101"/>
                  </a:lnTo>
                  <a:lnTo>
                    <a:pt x="271" y="39"/>
                  </a:lnTo>
                  <a:lnTo>
                    <a:pt x="349" y="39"/>
                  </a:lnTo>
                  <a:lnTo>
                    <a:pt x="366" y="101"/>
                  </a:lnTo>
                  <a:lnTo>
                    <a:pt x="388" y="101"/>
                  </a:lnTo>
                  <a:lnTo>
                    <a:pt x="388" y="0"/>
                  </a:lnTo>
                  <a:lnTo>
                    <a:pt x="771" y="0"/>
                  </a:lnTo>
                  <a:lnTo>
                    <a:pt x="771" y="232"/>
                  </a:lnTo>
                  <a:lnTo>
                    <a:pt x="866" y="232"/>
                  </a:lnTo>
                  <a:lnTo>
                    <a:pt x="866" y="54"/>
                  </a:lnTo>
                  <a:lnTo>
                    <a:pt x="927" y="54"/>
                  </a:lnTo>
                  <a:lnTo>
                    <a:pt x="927" y="510"/>
                  </a:lnTo>
                  <a:lnTo>
                    <a:pt x="866" y="510"/>
                  </a:lnTo>
                  <a:lnTo>
                    <a:pt x="866" y="332"/>
                  </a:lnTo>
                  <a:lnTo>
                    <a:pt x="771" y="332"/>
                  </a:lnTo>
                  <a:lnTo>
                    <a:pt x="771" y="564"/>
                  </a:lnTo>
                  <a:lnTo>
                    <a:pt x="655" y="564"/>
                  </a:lnTo>
                  <a:lnTo>
                    <a:pt x="655" y="665"/>
                  </a:lnTo>
                  <a:lnTo>
                    <a:pt x="504" y="665"/>
                  </a:lnTo>
                  <a:lnTo>
                    <a:pt x="504" y="564"/>
                  </a:lnTo>
                  <a:lnTo>
                    <a:pt x="388" y="564"/>
                  </a:lnTo>
                  <a:lnTo>
                    <a:pt x="388" y="464"/>
                  </a:lnTo>
                  <a:lnTo>
                    <a:pt x="327" y="464"/>
                  </a:lnTo>
                  <a:lnTo>
                    <a:pt x="327" y="526"/>
                  </a:lnTo>
                  <a:lnTo>
                    <a:pt x="357" y="526"/>
                  </a:lnTo>
                  <a:lnTo>
                    <a:pt x="357" y="580"/>
                  </a:lnTo>
                  <a:lnTo>
                    <a:pt x="30" y="580"/>
                  </a:lnTo>
                  <a:lnTo>
                    <a:pt x="30" y="526"/>
                  </a:lnTo>
                  <a:lnTo>
                    <a:pt x="60" y="526"/>
                  </a:lnTo>
                  <a:lnTo>
                    <a:pt x="60" y="464"/>
                  </a:lnTo>
                  <a:lnTo>
                    <a:pt x="0" y="464"/>
                  </a:lnTo>
                  <a:lnTo>
                    <a:pt x="0" y="10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3" name="Rectangle 4430"/>
            <p:cNvSpPr>
              <a:spLocks noChangeArrowheads="1"/>
            </p:cNvSpPr>
            <p:nvPr/>
          </p:nvSpPr>
          <p:spPr bwMode="auto">
            <a:xfrm>
              <a:off x="1540" y="3278"/>
              <a:ext cx="39" cy="139"/>
            </a:xfrm>
            <a:prstGeom prst="rect">
              <a:avLst/>
            </a:prstGeom>
            <a:solidFill>
              <a:srgbClr val="E5E5E5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4" name="Rectangle 4431"/>
            <p:cNvSpPr>
              <a:spLocks noChangeArrowheads="1"/>
            </p:cNvSpPr>
            <p:nvPr/>
          </p:nvSpPr>
          <p:spPr bwMode="auto">
            <a:xfrm>
              <a:off x="1484" y="3293"/>
              <a:ext cx="17" cy="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5" name="Rectangle 4432"/>
            <p:cNvSpPr>
              <a:spLocks noChangeArrowheads="1"/>
            </p:cNvSpPr>
            <p:nvPr/>
          </p:nvSpPr>
          <p:spPr bwMode="auto">
            <a:xfrm>
              <a:off x="1734" y="3293"/>
              <a:ext cx="17" cy="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6" name="Rectangle 4433"/>
            <p:cNvSpPr>
              <a:spLocks noChangeArrowheads="1"/>
            </p:cNvSpPr>
            <p:nvPr/>
          </p:nvSpPr>
          <p:spPr bwMode="auto">
            <a:xfrm>
              <a:off x="1609" y="3293"/>
              <a:ext cx="17" cy="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7" name="Rectangle 4434"/>
            <p:cNvSpPr>
              <a:spLocks noChangeArrowheads="1"/>
            </p:cNvSpPr>
            <p:nvPr/>
          </p:nvSpPr>
          <p:spPr bwMode="auto">
            <a:xfrm>
              <a:off x="1549" y="3293"/>
              <a:ext cx="21" cy="23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8" name="Freeform 4435"/>
            <p:cNvSpPr>
              <a:spLocks/>
            </p:cNvSpPr>
            <p:nvPr/>
          </p:nvSpPr>
          <p:spPr bwMode="auto">
            <a:xfrm>
              <a:off x="1695" y="2806"/>
              <a:ext cx="78" cy="47"/>
            </a:xfrm>
            <a:custGeom>
              <a:avLst/>
              <a:gdLst>
                <a:gd name="T0" fmla="*/ 0 w 78"/>
                <a:gd name="T1" fmla="*/ 47 h 47"/>
                <a:gd name="T2" fmla="*/ 9 w 78"/>
                <a:gd name="T3" fmla="*/ 0 h 47"/>
                <a:gd name="T4" fmla="*/ 69 w 78"/>
                <a:gd name="T5" fmla="*/ 0 h 47"/>
                <a:gd name="T6" fmla="*/ 78 w 78"/>
                <a:gd name="T7" fmla="*/ 47 h 47"/>
                <a:gd name="T8" fmla="*/ 0 w 78"/>
                <a:gd name="T9" fmla="*/ 47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47"/>
                <a:gd name="T17" fmla="*/ 78 w 78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47">
                  <a:moveTo>
                    <a:pt x="0" y="47"/>
                  </a:moveTo>
                  <a:lnTo>
                    <a:pt x="9" y="0"/>
                  </a:lnTo>
                  <a:lnTo>
                    <a:pt x="69" y="0"/>
                  </a:lnTo>
                  <a:lnTo>
                    <a:pt x="78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9" name="Freeform 4436"/>
            <p:cNvSpPr>
              <a:spLocks/>
            </p:cNvSpPr>
            <p:nvPr/>
          </p:nvSpPr>
          <p:spPr bwMode="auto">
            <a:xfrm>
              <a:off x="1924" y="2575"/>
              <a:ext cx="310" cy="177"/>
            </a:xfrm>
            <a:custGeom>
              <a:avLst/>
              <a:gdLst>
                <a:gd name="T0" fmla="*/ 310 w 310"/>
                <a:gd name="T1" fmla="*/ 0 h 177"/>
                <a:gd name="T2" fmla="*/ 310 w 310"/>
                <a:gd name="T3" fmla="*/ 46 h 177"/>
                <a:gd name="T4" fmla="*/ 189 w 310"/>
                <a:gd name="T5" fmla="*/ 46 h 177"/>
                <a:gd name="T6" fmla="*/ 189 w 310"/>
                <a:gd name="T7" fmla="*/ 177 h 177"/>
                <a:gd name="T8" fmla="*/ 120 w 310"/>
                <a:gd name="T9" fmla="*/ 177 h 177"/>
                <a:gd name="T10" fmla="*/ 120 w 310"/>
                <a:gd name="T11" fmla="*/ 46 h 177"/>
                <a:gd name="T12" fmla="*/ 0 w 310"/>
                <a:gd name="T13" fmla="*/ 46 h 177"/>
                <a:gd name="T14" fmla="*/ 0 w 310"/>
                <a:gd name="T15" fmla="*/ 0 h 177"/>
                <a:gd name="T16" fmla="*/ 310 w 310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0"/>
                <a:gd name="T28" fmla="*/ 0 h 177"/>
                <a:gd name="T29" fmla="*/ 310 w 310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0" h="177">
                  <a:moveTo>
                    <a:pt x="310" y="0"/>
                  </a:moveTo>
                  <a:lnTo>
                    <a:pt x="310" y="46"/>
                  </a:lnTo>
                  <a:lnTo>
                    <a:pt x="189" y="46"/>
                  </a:lnTo>
                  <a:lnTo>
                    <a:pt x="189" y="177"/>
                  </a:lnTo>
                  <a:lnTo>
                    <a:pt x="120" y="177"/>
                  </a:lnTo>
                  <a:lnTo>
                    <a:pt x="12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0" name="Freeform 4437"/>
            <p:cNvSpPr>
              <a:spLocks/>
            </p:cNvSpPr>
            <p:nvPr/>
          </p:nvSpPr>
          <p:spPr bwMode="auto">
            <a:xfrm>
              <a:off x="1958" y="2575"/>
              <a:ext cx="246" cy="177"/>
            </a:xfrm>
            <a:custGeom>
              <a:avLst/>
              <a:gdLst>
                <a:gd name="T0" fmla="*/ 246 w 246"/>
                <a:gd name="T1" fmla="*/ 0 h 177"/>
                <a:gd name="T2" fmla="*/ 246 w 246"/>
                <a:gd name="T3" fmla="*/ 46 h 177"/>
                <a:gd name="T4" fmla="*/ 151 w 246"/>
                <a:gd name="T5" fmla="*/ 46 h 177"/>
                <a:gd name="T6" fmla="*/ 151 w 246"/>
                <a:gd name="T7" fmla="*/ 177 h 177"/>
                <a:gd name="T8" fmla="*/ 95 w 246"/>
                <a:gd name="T9" fmla="*/ 177 h 177"/>
                <a:gd name="T10" fmla="*/ 95 w 246"/>
                <a:gd name="T11" fmla="*/ 46 h 177"/>
                <a:gd name="T12" fmla="*/ 0 w 246"/>
                <a:gd name="T13" fmla="*/ 46 h 177"/>
                <a:gd name="T14" fmla="*/ 0 w 246"/>
                <a:gd name="T15" fmla="*/ 0 h 177"/>
                <a:gd name="T16" fmla="*/ 246 w 246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6"/>
                <a:gd name="T28" fmla="*/ 0 h 177"/>
                <a:gd name="T29" fmla="*/ 246 w 246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6" h="177">
                  <a:moveTo>
                    <a:pt x="246" y="0"/>
                  </a:moveTo>
                  <a:lnTo>
                    <a:pt x="246" y="46"/>
                  </a:lnTo>
                  <a:lnTo>
                    <a:pt x="151" y="46"/>
                  </a:lnTo>
                  <a:lnTo>
                    <a:pt x="151" y="177"/>
                  </a:lnTo>
                  <a:lnTo>
                    <a:pt x="95" y="177"/>
                  </a:lnTo>
                  <a:lnTo>
                    <a:pt x="95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1" name="Freeform 4438"/>
            <p:cNvSpPr>
              <a:spLocks/>
            </p:cNvSpPr>
            <p:nvPr/>
          </p:nvSpPr>
          <p:spPr bwMode="auto">
            <a:xfrm>
              <a:off x="1988" y="2575"/>
              <a:ext cx="186" cy="177"/>
            </a:xfrm>
            <a:custGeom>
              <a:avLst/>
              <a:gdLst>
                <a:gd name="T0" fmla="*/ 186 w 186"/>
                <a:gd name="T1" fmla="*/ 0 h 177"/>
                <a:gd name="T2" fmla="*/ 186 w 186"/>
                <a:gd name="T3" fmla="*/ 46 h 177"/>
                <a:gd name="T4" fmla="*/ 112 w 186"/>
                <a:gd name="T5" fmla="*/ 46 h 177"/>
                <a:gd name="T6" fmla="*/ 112 w 186"/>
                <a:gd name="T7" fmla="*/ 177 h 177"/>
                <a:gd name="T8" fmla="*/ 69 w 186"/>
                <a:gd name="T9" fmla="*/ 177 h 177"/>
                <a:gd name="T10" fmla="*/ 69 w 186"/>
                <a:gd name="T11" fmla="*/ 46 h 177"/>
                <a:gd name="T12" fmla="*/ 0 w 186"/>
                <a:gd name="T13" fmla="*/ 46 h 177"/>
                <a:gd name="T14" fmla="*/ 0 w 186"/>
                <a:gd name="T15" fmla="*/ 0 h 177"/>
                <a:gd name="T16" fmla="*/ 186 w 186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6"/>
                <a:gd name="T28" fmla="*/ 0 h 177"/>
                <a:gd name="T29" fmla="*/ 186 w 186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6" h="177">
                  <a:moveTo>
                    <a:pt x="186" y="0"/>
                  </a:moveTo>
                  <a:lnTo>
                    <a:pt x="186" y="46"/>
                  </a:lnTo>
                  <a:lnTo>
                    <a:pt x="112" y="46"/>
                  </a:lnTo>
                  <a:lnTo>
                    <a:pt x="112" y="177"/>
                  </a:lnTo>
                  <a:lnTo>
                    <a:pt x="69" y="177"/>
                  </a:lnTo>
                  <a:lnTo>
                    <a:pt x="69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2" name="Freeform 4439"/>
            <p:cNvSpPr>
              <a:spLocks/>
            </p:cNvSpPr>
            <p:nvPr/>
          </p:nvSpPr>
          <p:spPr bwMode="auto">
            <a:xfrm>
              <a:off x="2019" y="2575"/>
              <a:ext cx="125" cy="177"/>
            </a:xfrm>
            <a:custGeom>
              <a:avLst/>
              <a:gdLst>
                <a:gd name="T0" fmla="*/ 125 w 125"/>
                <a:gd name="T1" fmla="*/ 0 h 177"/>
                <a:gd name="T2" fmla="*/ 125 w 125"/>
                <a:gd name="T3" fmla="*/ 46 h 177"/>
                <a:gd name="T4" fmla="*/ 77 w 125"/>
                <a:gd name="T5" fmla="*/ 46 h 177"/>
                <a:gd name="T6" fmla="*/ 77 w 125"/>
                <a:gd name="T7" fmla="*/ 177 h 177"/>
                <a:gd name="T8" fmla="*/ 47 w 125"/>
                <a:gd name="T9" fmla="*/ 177 h 177"/>
                <a:gd name="T10" fmla="*/ 47 w 125"/>
                <a:gd name="T11" fmla="*/ 46 h 177"/>
                <a:gd name="T12" fmla="*/ 0 w 125"/>
                <a:gd name="T13" fmla="*/ 46 h 177"/>
                <a:gd name="T14" fmla="*/ 0 w 125"/>
                <a:gd name="T15" fmla="*/ 0 h 177"/>
                <a:gd name="T16" fmla="*/ 125 w 125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5"/>
                <a:gd name="T28" fmla="*/ 0 h 177"/>
                <a:gd name="T29" fmla="*/ 125 w 125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5" h="177">
                  <a:moveTo>
                    <a:pt x="125" y="0"/>
                  </a:moveTo>
                  <a:lnTo>
                    <a:pt x="125" y="46"/>
                  </a:lnTo>
                  <a:lnTo>
                    <a:pt x="77" y="46"/>
                  </a:lnTo>
                  <a:lnTo>
                    <a:pt x="77" y="177"/>
                  </a:lnTo>
                  <a:lnTo>
                    <a:pt x="47" y="177"/>
                  </a:lnTo>
                  <a:lnTo>
                    <a:pt x="47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3" name="Freeform 4440"/>
            <p:cNvSpPr>
              <a:spLocks/>
            </p:cNvSpPr>
            <p:nvPr/>
          </p:nvSpPr>
          <p:spPr bwMode="auto">
            <a:xfrm>
              <a:off x="2044" y="2575"/>
              <a:ext cx="69" cy="177"/>
            </a:xfrm>
            <a:custGeom>
              <a:avLst/>
              <a:gdLst>
                <a:gd name="T0" fmla="*/ 69 w 69"/>
                <a:gd name="T1" fmla="*/ 0 h 177"/>
                <a:gd name="T2" fmla="*/ 69 w 69"/>
                <a:gd name="T3" fmla="*/ 46 h 177"/>
                <a:gd name="T4" fmla="*/ 44 w 69"/>
                <a:gd name="T5" fmla="*/ 46 h 177"/>
                <a:gd name="T6" fmla="*/ 44 w 69"/>
                <a:gd name="T7" fmla="*/ 177 h 177"/>
                <a:gd name="T8" fmla="*/ 31 w 69"/>
                <a:gd name="T9" fmla="*/ 177 h 177"/>
                <a:gd name="T10" fmla="*/ 31 w 69"/>
                <a:gd name="T11" fmla="*/ 46 h 177"/>
                <a:gd name="T12" fmla="*/ 0 w 69"/>
                <a:gd name="T13" fmla="*/ 46 h 177"/>
                <a:gd name="T14" fmla="*/ 0 w 69"/>
                <a:gd name="T15" fmla="*/ 0 h 177"/>
                <a:gd name="T16" fmla="*/ 69 w 69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"/>
                <a:gd name="T28" fmla="*/ 0 h 177"/>
                <a:gd name="T29" fmla="*/ 69 w 69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" h="177">
                  <a:moveTo>
                    <a:pt x="69" y="0"/>
                  </a:moveTo>
                  <a:lnTo>
                    <a:pt x="69" y="46"/>
                  </a:lnTo>
                  <a:lnTo>
                    <a:pt x="44" y="46"/>
                  </a:lnTo>
                  <a:lnTo>
                    <a:pt x="44" y="177"/>
                  </a:lnTo>
                  <a:lnTo>
                    <a:pt x="31" y="177"/>
                  </a:lnTo>
                  <a:lnTo>
                    <a:pt x="31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4" name="Freeform 4441"/>
            <p:cNvSpPr>
              <a:spLocks/>
            </p:cNvSpPr>
            <p:nvPr/>
          </p:nvSpPr>
          <p:spPr bwMode="auto">
            <a:xfrm>
              <a:off x="1924" y="2575"/>
              <a:ext cx="310" cy="177"/>
            </a:xfrm>
            <a:custGeom>
              <a:avLst/>
              <a:gdLst>
                <a:gd name="T0" fmla="*/ 310 w 310"/>
                <a:gd name="T1" fmla="*/ 0 h 177"/>
                <a:gd name="T2" fmla="*/ 310 w 310"/>
                <a:gd name="T3" fmla="*/ 46 h 177"/>
                <a:gd name="T4" fmla="*/ 189 w 310"/>
                <a:gd name="T5" fmla="*/ 46 h 177"/>
                <a:gd name="T6" fmla="*/ 189 w 310"/>
                <a:gd name="T7" fmla="*/ 177 h 177"/>
                <a:gd name="T8" fmla="*/ 120 w 310"/>
                <a:gd name="T9" fmla="*/ 177 h 177"/>
                <a:gd name="T10" fmla="*/ 120 w 310"/>
                <a:gd name="T11" fmla="*/ 46 h 177"/>
                <a:gd name="T12" fmla="*/ 0 w 310"/>
                <a:gd name="T13" fmla="*/ 46 h 177"/>
                <a:gd name="T14" fmla="*/ 0 w 310"/>
                <a:gd name="T15" fmla="*/ 0 h 177"/>
                <a:gd name="T16" fmla="*/ 310 w 310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0"/>
                <a:gd name="T28" fmla="*/ 0 h 177"/>
                <a:gd name="T29" fmla="*/ 310 w 310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0" h="177">
                  <a:moveTo>
                    <a:pt x="310" y="0"/>
                  </a:moveTo>
                  <a:lnTo>
                    <a:pt x="310" y="46"/>
                  </a:lnTo>
                  <a:lnTo>
                    <a:pt x="189" y="46"/>
                  </a:lnTo>
                  <a:lnTo>
                    <a:pt x="189" y="177"/>
                  </a:lnTo>
                  <a:lnTo>
                    <a:pt x="120" y="177"/>
                  </a:lnTo>
                  <a:lnTo>
                    <a:pt x="12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31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5" name="Line 4442"/>
            <p:cNvSpPr>
              <a:spLocks noChangeShapeType="1"/>
            </p:cNvSpPr>
            <p:nvPr/>
          </p:nvSpPr>
          <p:spPr bwMode="auto">
            <a:xfrm flipV="1">
              <a:off x="1812" y="2853"/>
              <a:ext cx="1" cy="3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6" name="Line 4443"/>
            <p:cNvSpPr>
              <a:spLocks noChangeShapeType="1"/>
            </p:cNvSpPr>
            <p:nvPr/>
          </p:nvSpPr>
          <p:spPr bwMode="auto">
            <a:xfrm flipV="1">
              <a:off x="2195" y="2984"/>
              <a:ext cx="1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" name="Line 4444"/>
            <p:cNvSpPr>
              <a:spLocks noChangeShapeType="1"/>
            </p:cNvSpPr>
            <p:nvPr/>
          </p:nvSpPr>
          <p:spPr bwMode="auto">
            <a:xfrm flipV="1">
              <a:off x="2290" y="2984"/>
              <a:ext cx="1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" name="Line 4445"/>
            <p:cNvSpPr>
              <a:spLocks noChangeShapeType="1"/>
            </p:cNvSpPr>
            <p:nvPr/>
          </p:nvSpPr>
          <p:spPr bwMode="auto">
            <a:xfrm>
              <a:off x="2044" y="2621"/>
              <a:ext cx="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" name="Line 4446"/>
            <p:cNvSpPr>
              <a:spLocks noChangeShapeType="1"/>
            </p:cNvSpPr>
            <p:nvPr/>
          </p:nvSpPr>
          <p:spPr bwMode="auto">
            <a:xfrm>
              <a:off x="1540" y="3393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" name="Line 4447"/>
            <p:cNvSpPr>
              <a:spLocks noChangeShapeType="1"/>
            </p:cNvSpPr>
            <p:nvPr/>
          </p:nvSpPr>
          <p:spPr bwMode="auto">
            <a:xfrm>
              <a:off x="1928" y="3393"/>
              <a:ext cx="15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" name="Rectangle 4448"/>
            <p:cNvSpPr>
              <a:spLocks noChangeArrowheads="1"/>
            </p:cNvSpPr>
            <p:nvPr/>
          </p:nvSpPr>
          <p:spPr bwMode="auto">
            <a:xfrm>
              <a:off x="2001" y="2806"/>
              <a:ext cx="138" cy="101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" name="Rectangle 4449"/>
            <p:cNvSpPr>
              <a:spLocks noChangeArrowheads="1"/>
            </p:cNvSpPr>
            <p:nvPr/>
          </p:nvSpPr>
          <p:spPr bwMode="auto">
            <a:xfrm>
              <a:off x="1829" y="2891"/>
              <a:ext cx="39" cy="108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" name="Line 4450"/>
            <p:cNvSpPr>
              <a:spLocks noChangeShapeType="1"/>
            </p:cNvSpPr>
            <p:nvPr/>
          </p:nvSpPr>
          <p:spPr bwMode="auto">
            <a:xfrm flipV="1">
              <a:off x="1889" y="3108"/>
              <a:ext cx="1" cy="208"/>
            </a:xfrm>
            <a:prstGeom prst="line">
              <a:avLst/>
            </a:prstGeom>
            <a:noFill/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" name="Line 4451"/>
            <p:cNvSpPr>
              <a:spLocks noChangeShapeType="1"/>
            </p:cNvSpPr>
            <p:nvPr/>
          </p:nvSpPr>
          <p:spPr bwMode="auto">
            <a:xfrm flipV="1">
              <a:off x="1889" y="2752"/>
              <a:ext cx="1" cy="209"/>
            </a:xfrm>
            <a:prstGeom prst="line">
              <a:avLst/>
            </a:prstGeom>
            <a:noFill/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" name="Rectangle 4452"/>
            <p:cNvSpPr>
              <a:spLocks noChangeArrowheads="1"/>
            </p:cNvSpPr>
            <p:nvPr/>
          </p:nvSpPr>
          <p:spPr bwMode="auto">
            <a:xfrm>
              <a:off x="1984" y="3370"/>
              <a:ext cx="39" cy="23"/>
            </a:xfrm>
            <a:prstGeom prst="rect">
              <a:avLst/>
            </a:prstGeom>
            <a:solidFill>
              <a:srgbClr val="7F7F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" name="Rectangle 4453"/>
            <p:cNvSpPr>
              <a:spLocks noChangeArrowheads="1"/>
            </p:cNvSpPr>
            <p:nvPr/>
          </p:nvSpPr>
          <p:spPr bwMode="auto">
            <a:xfrm>
              <a:off x="1001" y="2806"/>
              <a:ext cx="388" cy="611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" name="Rectangle 4454"/>
            <p:cNvSpPr>
              <a:spLocks noChangeArrowheads="1"/>
            </p:cNvSpPr>
            <p:nvPr/>
          </p:nvSpPr>
          <p:spPr bwMode="auto">
            <a:xfrm>
              <a:off x="1001" y="2806"/>
              <a:ext cx="388" cy="3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" name="Rectangle 4455"/>
            <p:cNvSpPr>
              <a:spLocks noChangeArrowheads="1"/>
            </p:cNvSpPr>
            <p:nvPr/>
          </p:nvSpPr>
          <p:spPr bwMode="auto">
            <a:xfrm>
              <a:off x="1001" y="2806"/>
              <a:ext cx="388" cy="16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" name="Rectangle 4456"/>
            <p:cNvSpPr>
              <a:spLocks noChangeArrowheads="1"/>
            </p:cNvSpPr>
            <p:nvPr/>
          </p:nvSpPr>
          <p:spPr bwMode="auto">
            <a:xfrm>
              <a:off x="1001" y="2845"/>
              <a:ext cx="388" cy="46"/>
            </a:xfrm>
            <a:prstGeom prst="rect">
              <a:avLst/>
            </a:prstGeom>
            <a:solidFill>
              <a:srgbClr val="E5E5E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" name="Rectangle 4457"/>
            <p:cNvSpPr>
              <a:spLocks noChangeArrowheads="1"/>
            </p:cNvSpPr>
            <p:nvPr/>
          </p:nvSpPr>
          <p:spPr bwMode="auto">
            <a:xfrm>
              <a:off x="1001" y="2806"/>
              <a:ext cx="388" cy="61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" name="Freeform 4458"/>
            <p:cNvSpPr>
              <a:spLocks/>
            </p:cNvSpPr>
            <p:nvPr/>
          </p:nvSpPr>
          <p:spPr bwMode="auto">
            <a:xfrm>
              <a:off x="501" y="2752"/>
              <a:ext cx="474" cy="410"/>
            </a:xfrm>
            <a:custGeom>
              <a:avLst/>
              <a:gdLst>
                <a:gd name="T0" fmla="*/ 423 w 474"/>
                <a:gd name="T1" fmla="*/ 410 h 410"/>
                <a:gd name="T2" fmla="*/ 78 w 474"/>
                <a:gd name="T3" fmla="*/ 410 h 410"/>
                <a:gd name="T4" fmla="*/ 0 w 474"/>
                <a:gd name="T5" fmla="*/ 386 h 410"/>
                <a:gd name="T6" fmla="*/ 0 w 474"/>
                <a:gd name="T7" fmla="*/ 23 h 410"/>
                <a:gd name="T8" fmla="*/ 78 w 474"/>
                <a:gd name="T9" fmla="*/ 0 h 410"/>
                <a:gd name="T10" fmla="*/ 423 w 474"/>
                <a:gd name="T11" fmla="*/ 0 h 410"/>
                <a:gd name="T12" fmla="*/ 423 w 474"/>
                <a:gd name="T13" fmla="*/ 39 h 410"/>
                <a:gd name="T14" fmla="*/ 474 w 474"/>
                <a:gd name="T15" fmla="*/ 78 h 410"/>
                <a:gd name="T16" fmla="*/ 474 w 474"/>
                <a:gd name="T17" fmla="*/ 332 h 410"/>
                <a:gd name="T18" fmla="*/ 423 w 474"/>
                <a:gd name="T19" fmla="*/ 371 h 410"/>
                <a:gd name="T20" fmla="*/ 423 w 474"/>
                <a:gd name="T21" fmla="*/ 410 h 4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410"/>
                <a:gd name="T35" fmla="*/ 474 w 474"/>
                <a:gd name="T36" fmla="*/ 410 h 4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410">
                  <a:moveTo>
                    <a:pt x="423" y="410"/>
                  </a:moveTo>
                  <a:lnTo>
                    <a:pt x="78" y="410"/>
                  </a:lnTo>
                  <a:lnTo>
                    <a:pt x="0" y="386"/>
                  </a:lnTo>
                  <a:lnTo>
                    <a:pt x="0" y="23"/>
                  </a:lnTo>
                  <a:lnTo>
                    <a:pt x="78" y="0"/>
                  </a:lnTo>
                  <a:lnTo>
                    <a:pt x="423" y="0"/>
                  </a:lnTo>
                  <a:lnTo>
                    <a:pt x="423" y="39"/>
                  </a:lnTo>
                  <a:lnTo>
                    <a:pt x="474" y="78"/>
                  </a:lnTo>
                  <a:lnTo>
                    <a:pt x="474" y="332"/>
                  </a:lnTo>
                  <a:lnTo>
                    <a:pt x="423" y="371"/>
                  </a:lnTo>
                  <a:lnTo>
                    <a:pt x="423" y="41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" name="Freeform 4459"/>
            <p:cNvSpPr>
              <a:spLocks/>
            </p:cNvSpPr>
            <p:nvPr/>
          </p:nvSpPr>
          <p:spPr bwMode="auto">
            <a:xfrm>
              <a:off x="501" y="2791"/>
              <a:ext cx="474" cy="332"/>
            </a:xfrm>
            <a:custGeom>
              <a:avLst/>
              <a:gdLst>
                <a:gd name="T0" fmla="*/ 427 w 474"/>
                <a:gd name="T1" fmla="*/ 332 h 332"/>
                <a:gd name="T2" fmla="*/ 78 w 474"/>
                <a:gd name="T3" fmla="*/ 332 h 332"/>
                <a:gd name="T4" fmla="*/ 0 w 474"/>
                <a:gd name="T5" fmla="*/ 309 h 332"/>
                <a:gd name="T6" fmla="*/ 0 w 474"/>
                <a:gd name="T7" fmla="*/ 23 h 332"/>
                <a:gd name="T8" fmla="*/ 78 w 474"/>
                <a:gd name="T9" fmla="*/ 0 h 332"/>
                <a:gd name="T10" fmla="*/ 427 w 474"/>
                <a:gd name="T11" fmla="*/ 0 h 332"/>
                <a:gd name="T12" fmla="*/ 427 w 474"/>
                <a:gd name="T13" fmla="*/ 31 h 332"/>
                <a:gd name="T14" fmla="*/ 474 w 474"/>
                <a:gd name="T15" fmla="*/ 62 h 332"/>
                <a:gd name="T16" fmla="*/ 474 w 474"/>
                <a:gd name="T17" fmla="*/ 270 h 332"/>
                <a:gd name="T18" fmla="*/ 427 w 474"/>
                <a:gd name="T19" fmla="*/ 301 h 332"/>
                <a:gd name="T20" fmla="*/ 427 w 474"/>
                <a:gd name="T21" fmla="*/ 332 h 3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332"/>
                <a:gd name="T35" fmla="*/ 474 w 474"/>
                <a:gd name="T36" fmla="*/ 332 h 3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332">
                  <a:moveTo>
                    <a:pt x="427" y="332"/>
                  </a:moveTo>
                  <a:lnTo>
                    <a:pt x="78" y="332"/>
                  </a:lnTo>
                  <a:lnTo>
                    <a:pt x="0" y="309"/>
                  </a:lnTo>
                  <a:lnTo>
                    <a:pt x="0" y="23"/>
                  </a:lnTo>
                  <a:lnTo>
                    <a:pt x="78" y="0"/>
                  </a:lnTo>
                  <a:lnTo>
                    <a:pt x="427" y="0"/>
                  </a:lnTo>
                  <a:lnTo>
                    <a:pt x="427" y="31"/>
                  </a:lnTo>
                  <a:lnTo>
                    <a:pt x="474" y="62"/>
                  </a:lnTo>
                  <a:lnTo>
                    <a:pt x="474" y="270"/>
                  </a:lnTo>
                  <a:lnTo>
                    <a:pt x="427" y="301"/>
                  </a:lnTo>
                  <a:lnTo>
                    <a:pt x="427" y="33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" name="Freeform 4460"/>
            <p:cNvSpPr>
              <a:spLocks/>
            </p:cNvSpPr>
            <p:nvPr/>
          </p:nvSpPr>
          <p:spPr bwMode="auto">
            <a:xfrm>
              <a:off x="501" y="2837"/>
              <a:ext cx="474" cy="240"/>
            </a:xfrm>
            <a:custGeom>
              <a:avLst/>
              <a:gdLst>
                <a:gd name="T0" fmla="*/ 427 w 474"/>
                <a:gd name="T1" fmla="*/ 240 h 240"/>
                <a:gd name="T2" fmla="*/ 78 w 474"/>
                <a:gd name="T3" fmla="*/ 240 h 240"/>
                <a:gd name="T4" fmla="*/ 0 w 474"/>
                <a:gd name="T5" fmla="*/ 224 h 240"/>
                <a:gd name="T6" fmla="*/ 0 w 474"/>
                <a:gd name="T7" fmla="*/ 16 h 240"/>
                <a:gd name="T8" fmla="*/ 78 w 474"/>
                <a:gd name="T9" fmla="*/ 0 h 240"/>
                <a:gd name="T10" fmla="*/ 427 w 474"/>
                <a:gd name="T11" fmla="*/ 0 h 240"/>
                <a:gd name="T12" fmla="*/ 427 w 474"/>
                <a:gd name="T13" fmla="*/ 23 h 240"/>
                <a:gd name="T14" fmla="*/ 474 w 474"/>
                <a:gd name="T15" fmla="*/ 47 h 240"/>
                <a:gd name="T16" fmla="*/ 474 w 474"/>
                <a:gd name="T17" fmla="*/ 193 h 240"/>
                <a:gd name="T18" fmla="*/ 427 w 474"/>
                <a:gd name="T19" fmla="*/ 217 h 240"/>
                <a:gd name="T20" fmla="*/ 427 w 474"/>
                <a:gd name="T21" fmla="*/ 240 h 2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240"/>
                <a:gd name="T35" fmla="*/ 474 w 474"/>
                <a:gd name="T36" fmla="*/ 240 h 2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240">
                  <a:moveTo>
                    <a:pt x="427" y="240"/>
                  </a:moveTo>
                  <a:lnTo>
                    <a:pt x="78" y="240"/>
                  </a:lnTo>
                  <a:lnTo>
                    <a:pt x="0" y="224"/>
                  </a:lnTo>
                  <a:lnTo>
                    <a:pt x="0" y="16"/>
                  </a:lnTo>
                  <a:lnTo>
                    <a:pt x="78" y="0"/>
                  </a:lnTo>
                  <a:lnTo>
                    <a:pt x="427" y="0"/>
                  </a:lnTo>
                  <a:lnTo>
                    <a:pt x="427" y="23"/>
                  </a:lnTo>
                  <a:lnTo>
                    <a:pt x="474" y="47"/>
                  </a:lnTo>
                  <a:lnTo>
                    <a:pt x="474" y="193"/>
                  </a:lnTo>
                  <a:lnTo>
                    <a:pt x="427" y="217"/>
                  </a:lnTo>
                  <a:lnTo>
                    <a:pt x="427" y="24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" name="Freeform 4461"/>
            <p:cNvSpPr>
              <a:spLocks/>
            </p:cNvSpPr>
            <p:nvPr/>
          </p:nvSpPr>
          <p:spPr bwMode="auto">
            <a:xfrm>
              <a:off x="501" y="2876"/>
              <a:ext cx="474" cy="162"/>
            </a:xfrm>
            <a:custGeom>
              <a:avLst/>
              <a:gdLst>
                <a:gd name="T0" fmla="*/ 427 w 474"/>
                <a:gd name="T1" fmla="*/ 162 h 162"/>
                <a:gd name="T2" fmla="*/ 78 w 474"/>
                <a:gd name="T3" fmla="*/ 162 h 162"/>
                <a:gd name="T4" fmla="*/ 0 w 474"/>
                <a:gd name="T5" fmla="*/ 154 h 162"/>
                <a:gd name="T6" fmla="*/ 0 w 474"/>
                <a:gd name="T7" fmla="*/ 8 h 162"/>
                <a:gd name="T8" fmla="*/ 78 w 474"/>
                <a:gd name="T9" fmla="*/ 0 h 162"/>
                <a:gd name="T10" fmla="*/ 427 w 474"/>
                <a:gd name="T11" fmla="*/ 0 h 162"/>
                <a:gd name="T12" fmla="*/ 427 w 474"/>
                <a:gd name="T13" fmla="*/ 15 h 162"/>
                <a:gd name="T14" fmla="*/ 474 w 474"/>
                <a:gd name="T15" fmla="*/ 31 h 162"/>
                <a:gd name="T16" fmla="*/ 474 w 474"/>
                <a:gd name="T17" fmla="*/ 131 h 162"/>
                <a:gd name="T18" fmla="*/ 427 w 474"/>
                <a:gd name="T19" fmla="*/ 147 h 162"/>
                <a:gd name="T20" fmla="*/ 427 w 474"/>
                <a:gd name="T21" fmla="*/ 162 h 1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162"/>
                <a:gd name="T35" fmla="*/ 474 w 474"/>
                <a:gd name="T36" fmla="*/ 162 h 1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162">
                  <a:moveTo>
                    <a:pt x="427" y="162"/>
                  </a:moveTo>
                  <a:lnTo>
                    <a:pt x="78" y="162"/>
                  </a:lnTo>
                  <a:lnTo>
                    <a:pt x="0" y="154"/>
                  </a:lnTo>
                  <a:lnTo>
                    <a:pt x="0" y="8"/>
                  </a:lnTo>
                  <a:lnTo>
                    <a:pt x="78" y="0"/>
                  </a:lnTo>
                  <a:lnTo>
                    <a:pt x="427" y="0"/>
                  </a:lnTo>
                  <a:lnTo>
                    <a:pt x="427" y="15"/>
                  </a:lnTo>
                  <a:lnTo>
                    <a:pt x="474" y="31"/>
                  </a:lnTo>
                  <a:lnTo>
                    <a:pt x="474" y="131"/>
                  </a:lnTo>
                  <a:lnTo>
                    <a:pt x="427" y="147"/>
                  </a:lnTo>
                  <a:lnTo>
                    <a:pt x="427" y="1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" name="Freeform 4462"/>
            <p:cNvSpPr>
              <a:spLocks/>
            </p:cNvSpPr>
            <p:nvPr/>
          </p:nvSpPr>
          <p:spPr bwMode="auto">
            <a:xfrm>
              <a:off x="501" y="2922"/>
              <a:ext cx="474" cy="77"/>
            </a:xfrm>
            <a:custGeom>
              <a:avLst/>
              <a:gdLst>
                <a:gd name="T0" fmla="*/ 423 w 474"/>
                <a:gd name="T1" fmla="*/ 77 h 77"/>
                <a:gd name="T2" fmla="*/ 78 w 474"/>
                <a:gd name="T3" fmla="*/ 77 h 77"/>
                <a:gd name="T4" fmla="*/ 0 w 474"/>
                <a:gd name="T5" fmla="*/ 70 h 77"/>
                <a:gd name="T6" fmla="*/ 0 w 474"/>
                <a:gd name="T7" fmla="*/ 0 h 77"/>
                <a:gd name="T8" fmla="*/ 78 w 474"/>
                <a:gd name="T9" fmla="*/ 0 h 77"/>
                <a:gd name="T10" fmla="*/ 423 w 474"/>
                <a:gd name="T11" fmla="*/ 0 h 77"/>
                <a:gd name="T12" fmla="*/ 423 w 474"/>
                <a:gd name="T13" fmla="*/ 0 h 77"/>
                <a:gd name="T14" fmla="*/ 474 w 474"/>
                <a:gd name="T15" fmla="*/ 8 h 77"/>
                <a:gd name="T16" fmla="*/ 474 w 474"/>
                <a:gd name="T17" fmla="*/ 62 h 77"/>
                <a:gd name="T18" fmla="*/ 423 w 474"/>
                <a:gd name="T19" fmla="*/ 70 h 77"/>
                <a:gd name="T20" fmla="*/ 423 w 474"/>
                <a:gd name="T21" fmla="*/ 77 h 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77"/>
                <a:gd name="T35" fmla="*/ 474 w 474"/>
                <a:gd name="T36" fmla="*/ 77 h 7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77">
                  <a:moveTo>
                    <a:pt x="423" y="77"/>
                  </a:moveTo>
                  <a:lnTo>
                    <a:pt x="78" y="77"/>
                  </a:lnTo>
                  <a:lnTo>
                    <a:pt x="0" y="70"/>
                  </a:lnTo>
                  <a:lnTo>
                    <a:pt x="0" y="0"/>
                  </a:lnTo>
                  <a:lnTo>
                    <a:pt x="78" y="0"/>
                  </a:lnTo>
                  <a:lnTo>
                    <a:pt x="423" y="0"/>
                  </a:lnTo>
                  <a:lnTo>
                    <a:pt x="474" y="8"/>
                  </a:lnTo>
                  <a:lnTo>
                    <a:pt x="474" y="62"/>
                  </a:lnTo>
                  <a:lnTo>
                    <a:pt x="423" y="70"/>
                  </a:lnTo>
                  <a:lnTo>
                    <a:pt x="423" y="77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" name="Freeform 4463"/>
            <p:cNvSpPr>
              <a:spLocks/>
            </p:cNvSpPr>
            <p:nvPr/>
          </p:nvSpPr>
          <p:spPr bwMode="auto">
            <a:xfrm>
              <a:off x="501" y="2752"/>
              <a:ext cx="474" cy="410"/>
            </a:xfrm>
            <a:custGeom>
              <a:avLst/>
              <a:gdLst>
                <a:gd name="T0" fmla="*/ 423 w 474"/>
                <a:gd name="T1" fmla="*/ 410 h 410"/>
                <a:gd name="T2" fmla="*/ 78 w 474"/>
                <a:gd name="T3" fmla="*/ 410 h 410"/>
                <a:gd name="T4" fmla="*/ 0 w 474"/>
                <a:gd name="T5" fmla="*/ 386 h 410"/>
                <a:gd name="T6" fmla="*/ 0 w 474"/>
                <a:gd name="T7" fmla="*/ 23 h 410"/>
                <a:gd name="T8" fmla="*/ 78 w 474"/>
                <a:gd name="T9" fmla="*/ 0 h 410"/>
                <a:gd name="T10" fmla="*/ 423 w 474"/>
                <a:gd name="T11" fmla="*/ 0 h 410"/>
                <a:gd name="T12" fmla="*/ 423 w 474"/>
                <a:gd name="T13" fmla="*/ 39 h 410"/>
                <a:gd name="T14" fmla="*/ 474 w 474"/>
                <a:gd name="T15" fmla="*/ 78 h 410"/>
                <a:gd name="T16" fmla="*/ 474 w 474"/>
                <a:gd name="T17" fmla="*/ 332 h 410"/>
                <a:gd name="T18" fmla="*/ 423 w 474"/>
                <a:gd name="T19" fmla="*/ 371 h 410"/>
                <a:gd name="T20" fmla="*/ 423 w 474"/>
                <a:gd name="T21" fmla="*/ 410 h 4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410"/>
                <a:gd name="T35" fmla="*/ 474 w 474"/>
                <a:gd name="T36" fmla="*/ 410 h 4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410">
                  <a:moveTo>
                    <a:pt x="423" y="410"/>
                  </a:moveTo>
                  <a:lnTo>
                    <a:pt x="78" y="410"/>
                  </a:lnTo>
                  <a:lnTo>
                    <a:pt x="0" y="386"/>
                  </a:lnTo>
                  <a:lnTo>
                    <a:pt x="0" y="23"/>
                  </a:lnTo>
                  <a:lnTo>
                    <a:pt x="78" y="0"/>
                  </a:lnTo>
                  <a:lnTo>
                    <a:pt x="423" y="0"/>
                  </a:lnTo>
                  <a:lnTo>
                    <a:pt x="423" y="39"/>
                  </a:lnTo>
                  <a:lnTo>
                    <a:pt x="474" y="78"/>
                  </a:lnTo>
                  <a:lnTo>
                    <a:pt x="474" y="332"/>
                  </a:lnTo>
                  <a:lnTo>
                    <a:pt x="423" y="371"/>
                  </a:lnTo>
                  <a:lnTo>
                    <a:pt x="423" y="4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" name="Rectangle 4464"/>
            <p:cNvSpPr>
              <a:spLocks noChangeArrowheads="1"/>
            </p:cNvSpPr>
            <p:nvPr/>
          </p:nvSpPr>
          <p:spPr bwMode="auto">
            <a:xfrm>
              <a:off x="618" y="3216"/>
              <a:ext cx="267" cy="201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" name="Rectangle 4465"/>
            <p:cNvSpPr>
              <a:spLocks noChangeArrowheads="1"/>
            </p:cNvSpPr>
            <p:nvPr/>
          </p:nvSpPr>
          <p:spPr bwMode="auto">
            <a:xfrm>
              <a:off x="635" y="3007"/>
              <a:ext cx="138" cy="209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" name="Freeform 4466"/>
            <p:cNvSpPr>
              <a:spLocks/>
            </p:cNvSpPr>
            <p:nvPr/>
          </p:nvSpPr>
          <p:spPr bwMode="auto">
            <a:xfrm>
              <a:off x="656" y="3038"/>
              <a:ext cx="95" cy="147"/>
            </a:xfrm>
            <a:custGeom>
              <a:avLst/>
              <a:gdLst>
                <a:gd name="T0" fmla="*/ 0 w 95"/>
                <a:gd name="T1" fmla="*/ 147 h 147"/>
                <a:gd name="T2" fmla="*/ 0 w 95"/>
                <a:gd name="T3" fmla="*/ 0 h 147"/>
                <a:gd name="T4" fmla="*/ 95 w 95"/>
                <a:gd name="T5" fmla="*/ 0 h 147"/>
                <a:gd name="T6" fmla="*/ 0 60000 65536"/>
                <a:gd name="T7" fmla="*/ 0 60000 65536"/>
                <a:gd name="T8" fmla="*/ 0 60000 65536"/>
                <a:gd name="T9" fmla="*/ 0 w 95"/>
                <a:gd name="T10" fmla="*/ 0 h 147"/>
                <a:gd name="T11" fmla="*/ 95 w 95"/>
                <a:gd name="T12" fmla="*/ 147 h 1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5" h="147">
                  <a:moveTo>
                    <a:pt x="0" y="147"/>
                  </a:moveTo>
                  <a:lnTo>
                    <a:pt x="0" y="0"/>
                  </a:lnTo>
                  <a:lnTo>
                    <a:pt x="95" y="0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" name="Rectangle 4467"/>
            <p:cNvSpPr>
              <a:spLocks noChangeArrowheads="1"/>
            </p:cNvSpPr>
            <p:nvPr/>
          </p:nvSpPr>
          <p:spPr bwMode="auto">
            <a:xfrm>
              <a:off x="648" y="3185"/>
              <a:ext cx="8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" name="Rectangle 4468"/>
            <p:cNvSpPr>
              <a:spLocks noChangeArrowheads="1"/>
            </p:cNvSpPr>
            <p:nvPr/>
          </p:nvSpPr>
          <p:spPr bwMode="auto">
            <a:xfrm>
              <a:off x="751" y="3185"/>
              <a:ext cx="9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" name="Rectangle 4469"/>
            <p:cNvSpPr>
              <a:spLocks noChangeArrowheads="1"/>
            </p:cNvSpPr>
            <p:nvPr/>
          </p:nvSpPr>
          <p:spPr bwMode="auto">
            <a:xfrm>
              <a:off x="751" y="3023"/>
              <a:ext cx="9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3" name="Rectangle 4470"/>
            <p:cNvSpPr>
              <a:spLocks noChangeArrowheads="1"/>
            </p:cNvSpPr>
            <p:nvPr/>
          </p:nvSpPr>
          <p:spPr bwMode="auto">
            <a:xfrm>
              <a:off x="648" y="3023"/>
              <a:ext cx="8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4" name="Line 4471"/>
            <p:cNvSpPr>
              <a:spLocks noChangeShapeType="1"/>
            </p:cNvSpPr>
            <p:nvPr/>
          </p:nvSpPr>
          <p:spPr bwMode="auto">
            <a:xfrm flipV="1">
              <a:off x="924" y="2791"/>
              <a:ext cx="1" cy="3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5" name="Rectangle 4472"/>
            <p:cNvSpPr>
              <a:spLocks noChangeArrowheads="1"/>
            </p:cNvSpPr>
            <p:nvPr/>
          </p:nvSpPr>
          <p:spPr bwMode="auto">
            <a:xfrm>
              <a:off x="618" y="2752"/>
              <a:ext cx="288" cy="217"/>
            </a:xfrm>
            <a:prstGeom prst="rect">
              <a:avLst/>
            </a:prstGeom>
            <a:solidFill>
              <a:srgbClr val="4C4C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6" name="Rectangle 4473"/>
            <p:cNvSpPr>
              <a:spLocks noChangeArrowheads="1"/>
            </p:cNvSpPr>
            <p:nvPr/>
          </p:nvSpPr>
          <p:spPr bwMode="auto">
            <a:xfrm>
              <a:off x="618" y="2907"/>
              <a:ext cx="297" cy="15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7" name="Rectangle 4474"/>
            <p:cNvSpPr>
              <a:spLocks noChangeArrowheads="1"/>
            </p:cNvSpPr>
            <p:nvPr/>
          </p:nvSpPr>
          <p:spPr bwMode="auto">
            <a:xfrm>
              <a:off x="618" y="2945"/>
              <a:ext cx="297" cy="1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8" name="Rectangle 4475"/>
            <p:cNvSpPr>
              <a:spLocks noChangeArrowheads="1"/>
            </p:cNvSpPr>
            <p:nvPr/>
          </p:nvSpPr>
          <p:spPr bwMode="auto">
            <a:xfrm>
              <a:off x="618" y="2830"/>
              <a:ext cx="297" cy="15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9" name="Rectangle 4476"/>
            <p:cNvSpPr>
              <a:spLocks noChangeArrowheads="1"/>
            </p:cNvSpPr>
            <p:nvPr/>
          </p:nvSpPr>
          <p:spPr bwMode="auto">
            <a:xfrm>
              <a:off x="618" y="2868"/>
              <a:ext cx="297" cy="16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0" name="Rectangle 4477"/>
            <p:cNvSpPr>
              <a:spLocks noChangeArrowheads="1"/>
            </p:cNvSpPr>
            <p:nvPr/>
          </p:nvSpPr>
          <p:spPr bwMode="auto">
            <a:xfrm>
              <a:off x="618" y="2806"/>
              <a:ext cx="297" cy="8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1" name="Rectangle 4478"/>
            <p:cNvSpPr>
              <a:spLocks noChangeArrowheads="1"/>
            </p:cNvSpPr>
            <p:nvPr/>
          </p:nvSpPr>
          <p:spPr bwMode="auto">
            <a:xfrm>
              <a:off x="618" y="2775"/>
              <a:ext cx="297" cy="16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2" name="Rectangle 4479"/>
            <p:cNvSpPr>
              <a:spLocks noChangeArrowheads="1"/>
            </p:cNvSpPr>
            <p:nvPr/>
          </p:nvSpPr>
          <p:spPr bwMode="auto">
            <a:xfrm>
              <a:off x="618" y="2752"/>
              <a:ext cx="297" cy="16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cxnSp>
        <p:nvCxnSpPr>
          <p:cNvPr id="383" name="Straight Arrow Connector 382"/>
          <p:cNvCxnSpPr/>
          <p:nvPr/>
        </p:nvCxnSpPr>
        <p:spPr>
          <a:xfrm flipV="1">
            <a:off x="8305800" y="1524000"/>
            <a:ext cx="0" cy="100168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TextBox 386"/>
          <p:cNvSpPr txBox="1"/>
          <p:nvPr/>
        </p:nvSpPr>
        <p:spPr>
          <a:xfrm>
            <a:off x="8229600" y="1524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Shell fire system</a:t>
            </a:r>
            <a:endParaRPr lang="en-US" sz="1000" dirty="0"/>
          </a:p>
        </p:txBody>
      </p:sp>
      <p:sp>
        <p:nvSpPr>
          <p:cNvPr id="390" name="TextBox 389"/>
          <p:cNvSpPr txBox="1"/>
          <p:nvPr/>
        </p:nvSpPr>
        <p:spPr>
          <a:xfrm>
            <a:off x="7543800" y="2144680"/>
            <a:ext cx="76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Type 2 storage tank</a:t>
            </a:r>
            <a:endParaRPr lang="en-US" sz="1000" dirty="0"/>
          </a:p>
        </p:txBody>
      </p:sp>
      <p:cxnSp>
        <p:nvCxnSpPr>
          <p:cNvPr id="392" name="Straight Connector 391"/>
          <p:cNvCxnSpPr/>
          <p:nvPr/>
        </p:nvCxnSpPr>
        <p:spPr>
          <a:xfrm>
            <a:off x="7315200" y="2667000"/>
            <a:ext cx="304800" cy="0"/>
          </a:xfrm>
          <a:prstGeom prst="line">
            <a:avLst/>
          </a:prstGeom>
          <a:ln w="2857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TextBox 392"/>
          <p:cNvSpPr txBox="1"/>
          <p:nvPr/>
        </p:nvSpPr>
        <p:spPr>
          <a:xfrm>
            <a:off x="7620000" y="3048000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Stead Park irrigation</a:t>
            </a:r>
            <a:endParaRPr lang="en-US" sz="1000" dirty="0"/>
          </a:p>
        </p:txBody>
      </p:sp>
      <p:sp>
        <p:nvSpPr>
          <p:cNvPr id="396" name="Rectangle 395"/>
          <p:cNvSpPr/>
          <p:nvPr/>
        </p:nvSpPr>
        <p:spPr>
          <a:xfrm>
            <a:off x="3276600" y="1676397"/>
            <a:ext cx="3886200" cy="1409701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5" name="Group 434"/>
          <p:cNvGrpSpPr/>
          <p:nvPr/>
        </p:nvGrpSpPr>
        <p:grpSpPr>
          <a:xfrm>
            <a:off x="6400800" y="2113000"/>
            <a:ext cx="762000" cy="630198"/>
            <a:chOff x="6477000" y="1447800"/>
            <a:chExt cx="762000" cy="630198"/>
          </a:xfrm>
        </p:grpSpPr>
        <p:grpSp>
          <p:nvGrpSpPr>
            <p:cNvPr id="263" name="Group 262"/>
            <p:cNvGrpSpPr/>
            <p:nvPr/>
          </p:nvGrpSpPr>
          <p:grpSpPr>
            <a:xfrm>
              <a:off x="6629400" y="1447800"/>
              <a:ext cx="457200" cy="609600"/>
              <a:chOff x="6172200" y="1447800"/>
              <a:chExt cx="762000" cy="1219200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264" name="Oval 263"/>
              <p:cNvSpPr/>
              <p:nvPr/>
            </p:nvSpPr>
            <p:spPr>
              <a:xfrm>
                <a:off x="6172200" y="1447800"/>
                <a:ext cx="762000" cy="3810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6172200" y="1600200"/>
                <a:ext cx="762000" cy="1066800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97" name="TextBox 396"/>
            <p:cNvSpPr txBox="1"/>
            <p:nvPr/>
          </p:nvSpPr>
          <p:spPr>
            <a:xfrm>
              <a:off x="6477000" y="1524000"/>
              <a:ext cx="76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Chlorine contact tank</a:t>
              </a:r>
              <a:endParaRPr lang="en-US" sz="1000" dirty="0"/>
            </a:p>
          </p:txBody>
        </p:sp>
      </p:grpSp>
      <p:sp>
        <p:nvSpPr>
          <p:cNvPr id="398" name="TextBox 397"/>
          <p:cNvSpPr txBox="1"/>
          <p:nvPr/>
        </p:nvSpPr>
        <p:spPr>
          <a:xfrm>
            <a:off x="5791200" y="1638299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Ultra Filtration Plant</a:t>
            </a:r>
            <a:endParaRPr lang="en-US" sz="1200" dirty="0"/>
          </a:p>
        </p:txBody>
      </p:sp>
      <p:cxnSp>
        <p:nvCxnSpPr>
          <p:cNvPr id="402" name="Straight Arrow Connector 401"/>
          <p:cNvCxnSpPr/>
          <p:nvPr/>
        </p:nvCxnSpPr>
        <p:spPr>
          <a:xfrm>
            <a:off x="7010400" y="2286000"/>
            <a:ext cx="6096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Arrow Connector 435"/>
          <p:cNvCxnSpPr/>
          <p:nvPr/>
        </p:nvCxnSpPr>
        <p:spPr>
          <a:xfrm flipV="1">
            <a:off x="1447800" y="2996391"/>
            <a:ext cx="0" cy="304800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1447800" y="3301191"/>
            <a:ext cx="31242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>
            <a:off x="4572000" y="2996391"/>
            <a:ext cx="0" cy="30480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TextBox 447"/>
          <p:cNvSpPr txBox="1"/>
          <p:nvPr/>
        </p:nvSpPr>
        <p:spPr>
          <a:xfrm>
            <a:off x="3690668" y="3103853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UF backwash</a:t>
            </a:r>
            <a:endParaRPr lang="en-US" sz="1000" dirty="0"/>
          </a:p>
        </p:txBody>
      </p:sp>
      <p:grpSp>
        <p:nvGrpSpPr>
          <p:cNvPr id="469" name="Group 468"/>
          <p:cNvGrpSpPr/>
          <p:nvPr/>
        </p:nvGrpSpPr>
        <p:grpSpPr>
          <a:xfrm>
            <a:off x="2667000" y="5514199"/>
            <a:ext cx="1219200" cy="914400"/>
            <a:chOff x="2133600" y="4495800"/>
            <a:chExt cx="1219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2" name="Rectangle 451"/>
            <p:cNvSpPr/>
            <p:nvPr/>
          </p:nvSpPr>
          <p:spPr>
            <a:xfrm>
              <a:off x="2133600" y="4495800"/>
              <a:ext cx="1219200" cy="914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3" name="TextBox 452"/>
            <p:cNvSpPr txBox="1"/>
            <p:nvPr/>
          </p:nvSpPr>
          <p:spPr>
            <a:xfrm>
              <a:off x="2209800" y="4800600"/>
              <a:ext cx="10454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R.O. FILTRATION</a:t>
              </a:r>
              <a:endParaRPr lang="en-US" sz="1000" dirty="0"/>
            </a:p>
          </p:txBody>
        </p:sp>
        <p:sp>
          <p:nvSpPr>
            <p:cNvPr id="459" name="Oval 458"/>
            <p:cNvSpPr/>
            <p:nvPr/>
          </p:nvSpPr>
          <p:spPr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2" name="Oval 461"/>
            <p:cNvSpPr/>
            <p:nvPr/>
          </p:nvSpPr>
          <p:spPr>
            <a:xfrm>
              <a:off x="2286000" y="5070895"/>
              <a:ext cx="228600" cy="2286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2608053" y="5101086"/>
              <a:ext cx="228600" cy="152400"/>
            </a:xfrm>
            <a:prstGeom prst="rect">
              <a:avLst/>
            </a:prstGeom>
            <a:blipFill dpi="0" rotWithShape="1">
              <a:blip r:embed="rId7" cstate="print">
                <a:alphaModFix amt="73000"/>
              </a:blip>
              <a:srcRect/>
              <a:tile tx="0" ty="0" sx="100000" sy="100000" flip="none" algn="tl"/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2989053" y="5101086"/>
              <a:ext cx="228600" cy="152400"/>
            </a:xfrm>
            <a:prstGeom prst="rect">
              <a:avLst/>
            </a:prstGeom>
            <a:blipFill dpi="0" rotWithShape="1">
              <a:blip r:embed="rId7" cstate="print">
                <a:alphaModFix amt="73000"/>
              </a:blip>
              <a:srcRect/>
              <a:tile tx="0" ty="0" sx="100000" sy="100000" flip="none" algn="tl"/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7" name="Rectangle 466"/>
            <p:cNvSpPr/>
            <p:nvPr/>
          </p:nvSpPr>
          <p:spPr>
            <a:xfrm>
              <a:off x="2605178" y="4610819"/>
              <a:ext cx="228600" cy="152400"/>
            </a:xfrm>
            <a:prstGeom prst="rect">
              <a:avLst/>
            </a:prstGeom>
            <a:blipFill dpi="0" rotWithShape="1">
              <a:blip r:embed="rId7" cstate="print">
                <a:alphaModFix amt="73000"/>
              </a:blip>
              <a:srcRect/>
              <a:tile tx="0" ty="0" sx="100000" sy="100000" flip="none" algn="tl"/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8" name="Rectangle 467"/>
            <p:cNvSpPr/>
            <p:nvPr/>
          </p:nvSpPr>
          <p:spPr>
            <a:xfrm>
              <a:off x="2986178" y="4610819"/>
              <a:ext cx="228600" cy="152400"/>
            </a:xfrm>
            <a:prstGeom prst="rect">
              <a:avLst/>
            </a:prstGeom>
            <a:blipFill dpi="0" rotWithShape="1">
              <a:blip r:embed="rId7" cstate="print">
                <a:alphaModFix amt="73000"/>
              </a:blip>
              <a:srcRect/>
              <a:tile tx="0" ty="0" sx="100000" sy="100000" flip="none" algn="tl"/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477" name="Straight Arrow Connector 476"/>
          <p:cNvCxnSpPr/>
          <p:nvPr/>
        </p:nvCxnSpPr>
        <p:spPr>
          <a:xfrm>
            <a:off x="4876800" y="2996391"/>
            <a:ext cx="0" cy="5334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" name="TextBox 480"/>
          <p:cNvSpPr txBox="1"/>
          <p:nvPr/>
        </p:nvSpPr>
        <p:spPr>
          <a:xfrm>
            <a:off x="4724400" y="322499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UF effluent</a:t>
            </a:r>
            <a:endParaRPr lang="en-US" sz="1000" dirty="0"/>
          </a:p>
        </p:txBody>
      </p:sp>
      <p:grpSp>
        <p:nvGrpSpPr>
          <p:cNvPr id="501" name="Group 500"/>
          <p:cNvGrpSpPr/>
          <p:nvPr/>
        </p:nvGrpSpPr>
        <p:grpSpPr>
          <a:xfrm>
            <a:off x="4191000" y="5209399"/>
            <a:ext cx="762000" cy="1117121"/>
            <a:chOff x="4724400" y="4521679"/>
            <a:chExt cx="762000" cy="1117121"/>
          </a:xfrm>
        </p:grpSpPr>
        <p:sp>
          <p:nvSpPr>
            <p:cNvPr id="482" name="Cloud Callout 481"/>
            <p:cNvSpPr/>
            <p:nvPr/>
          </p:nvSpPr>
          <p:spPr>
            <a:xfrm>
              <a:off x="5135592" y="4521679"/>
              <a:ext cx="304800" cy="228600"/>
            </a:xfrm>
            <a:prstGeom prst="cloudCallout">
              <a:avLst>
                <a:gd name="adj1" fmla="val -69890"/>
                <a:gd name="adj2" fmla="val 134199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3" name="Cloud Callout 482"/>
            <p:cNvSpPr/>
            <p:nvPr/>
          </p:nvSpPr>
          <p:spPr>
            <a:xfrm flipV="1">
              <a:off x="5161471" y="4708585"/>
              <a:ext cx="152400" cy="121919"/>
            </a:xfrm>
            <a:prstGeom prst="cloudCallout">
              <a:avLst>
                <a:gd name="adj1" fmla="val -58569"/>
                <a:gd name="adj2" fmla="val 156840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89" name="Group 488"/>
            <p:cNvGrpSpPr/>
            <p:nvPr/>
          </p:nvGrpSpPr>
          <p:grpSpPr>
            <a:xfrm>
              <a:off x="5105400" y="4876800"/>
              <a:ext cx="228600" cy="381000"/>
              <a:chOff x="5105400" y="4038600"/>
              <a:chExt cx="762000" cy="1219200"/>
            </a:xfrm>
          </p:grpSpPr>
          <p:sp>
            <p:nvSpPr>
              <p:cNvPr id="484" name="Rectangle 483"/>
              <p:cNvSpPr/>
              <p:nvPr/>
            </p:nvSpPr>
            <p:spPr>
              <a:xfrm>
                <a:off x="5181600" y="4038600"/>
                <a:ext cx="609600" cy="1219200"/>
              </a:xfrm>
              <a:prstGeom prst="rect">
                <a:avLst/>
              </a:prstGeom>
              <a:solidFill>
                <a:srgbClr val="00CC66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5" name="Rectangle 484"/>
              <p:cNvSpPr/>
              <p:nvPr/>
            </p:nvSpPr>
            <p:spPr>
              <a:xfrm>
                <a:off x="5105400" y="4114800"/>
                <a:ext cx="762000" cy="76200"/>
              </a:xfrm>
              <a:prstGeom prst="rect">
                <a:avLst/>
              </a:prstGeom>
              <a:solidFill>
                <a:srgbClr val="00CC66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7" name="Rectangle 486"/>
              <p:cNvSpPr/>
              <p:nvPr/>
            </p:nvSpPr>
            <p:spPr>
              <a:xfrm>
                <a:off x="5105400" y="4572000"/>
                <a:ext cx="762000" cy="76200"/>
              </a:xfrm>
              <a:prstGeom prst="rect">
                <a:avLst/>
              </a:prstGeom>
              <a:solidFill>
                <a:srgbClr val="00CC66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8" name="Rectangle 487"/>
              <p:cNvSpPr/>
              <p:nvPr/>
            </p:nvSpPr>
            <p:spPr>
              <a:xfrm>
                <a:off x="5105400" y="5105400"/>
                <a:ext cx="762000" cy="76200"/>
              </a:xfrm>
              <a:prstGeom prst="rect">
                <a:avLst/>
              </a:prstGeom>
              <a:solidFill>
                <a:srgbClr val="00CC66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90" name="Rectangle 489"/>
            <p:cNvSpPr/>
            <p:nvPr/>
          </p:nvSpPr>
          <p:spPr>
            <a:xfrm>
              <a:off x="5029200" y="5257800"/>
              <a:ext cx="381000" cy="304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91" name="Group 52"/>
            <p:cNvGrpSpPr>
              <a:grpSpLocks/>
            </p:cNvGrpSpPr>
            <p:nvPr/>
          </p:nvGrpSpPr>
          <p:grpSpPr bwMode="auto">
            <a:xfrm>
              <a:off x="4724400" y="5334000"/>
              <a:ext cx="277753" cy="212785"/>
              <a:chOff x="2160" y="2112"/>
              <a:chExt cx="720" cy="576"/>
            </a:xfrm>
          </p:grpSpPr>
          <p:sp>
            <p:nvSpPr>
              <p:cNvPr id="492" name="Oval 44"/>
              <p:cNvSpPr>
                <a:spLocks noChangeArrowheads="1"/>
              </p:cNvSpPr>
              <p:nvPr/>
            </p:nvSpPr>
            <p:spPr bwMode="auto">
              <a:xfrm>
                <a:off x="2160" y="2112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93" name="Oval 45" descr="Outlined diamond"/>
              <p:cNvSpPr>
                <a:spLocks noChangeArrowheads="1"/>
              </p:cNvSpPr>
              <p:nvPr/>
            </p:nvSpPr>
            <p:spPr bwMode="auto">
              <a:xfrm>
                <a:off x="2256" y="2208"/>
                <a:ext cx="288" cy="288"/>
              </a:xfrm>
              <a:prstGeom prst="ellipse">
                <a:avLst/>
              </a:prstGeom>
              <a:pattFill prst="openDmnd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94" name="Line 46"/>
              <p:cNvSpPr>
                <a:spLocks noChangeShapeType="1"/>
              </p:cNvSpPr>
              <p:nvPr/>
            </p:nvSpPr>
            <p:spPr bwMode="auto">
              <a:xfrm>
                <a:off x="2400" y="2112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5" name="Line 47"/>
              <p:cNvSpPr>
                <a:spLocks noChangeShapeType="1"/>
              </p:cNvSpPr>
              <p:nvPr/>
            </p:nvSpPr>
            <p:spPr bwMode="auto">
              <a:xfrm>
                <a:off x="2712" y="2208"/>
                <a:ext cx="16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6" name="Arc 48"/>
              <p:cNvSpPr>
                <a:spLocks/>
              </p:cNvSpPr>
              <p:nvPr/>
            </p:nvSpPr>
            <p:spPr bwMode="auto">
              <a:xfrm rot="10800000" flipV="1">
                <a:off x="2640" y="2211"/>
                <a:ext cx="96" cy="93"/>
              </a:xfrm>
              <a:custGeom>
                <a:avLst/>
                <a:gdLst>
                  <a:gd name="T0" fmla="*/ 0 w 21600"/>
                  <a:gd name="T1" fmla="*/ 0 h 20871"/>
                  <a:gd name="T2" fmla="*/ 0 w 21600"/>
                  <a:gd name="T3" fmla="*/ 0 h 20871"/>
                  <a:gd name="T4" fmla="*/ 0 w 21600"/>
                  <a:gd name="T5" fmla="*/ 0 h 2087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871"/>
                  <a:gd name="T11" fmla="*/ 21600 w 21600"/>
                  <a:gd name="T12" fmla="*/ 20871 h 208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871" fill="none" extrusionOk="0">
                    <a:moveTo>
                      <a:pt x="5564" y="0"/>
                    </a:moveTo>
                    <a:cubicBezTo>
                      <a:pt x="15020" y="2521"/>
                      <a:pt x="21600" y="11084"/>
                      <a:pt x="21600" y="20871"/>
                    </a:cubicBezTo>
                  </a:path>
                  <a:path w="21600" h="20871" stroke="0" extrusionOk="0">
                    <a:moveTo>
                      <a:pt x="5564" y="0"/>
                    </a:moveTo>
                    <a:cubicBezTo>
                      <a:pt x="15020" y="2521"/>
                      <a:pt x="21600" y="11084"/>
                      <a:pt x="21600" y="20871"/>
                    </a:cubicBezTo>
                    <a:lnTo>
                      <a:pt x="0" y="20871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97" name="Line 49"/>
              <p:cNvSpPr>
                <a:spLocks noChangeShapeType="1"/>
              </p:cNvSpPr>
              <p:nvPr/>
            </p:nvSpPr>
            <p:spPr bwMode="auto">
              <a:xfrm>
                <a:off x="2160" y="2688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8" name="Line 50"/>
              <p:cNvSpPr>
                <a:spLocks noChangeShapeType="1"/>
              </p:cNvSpPr>
              <p:nvPr/>
            </p:nvSpPr>
            <p:spPr bwMode="auto">
              <a:xfrm flipV="1">
                <a:off x="2160" y="2544"/>
                <a:ext cx="96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9" name="Line 51"/>
              <p:cNvSpPr>
                <a:spLocks noChangeShapeType="1"/>
              </p:cNvSpPr>
              <p:nvPr/>
            </p:nvSpPr>
            <p:spPr bwMode="auto">
              <a:xfrm flipH="1" flipV="1">
                <a:off x="2544" y="2544"/>
                <a:ext cx="96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00" name="Rectangle 499"/>
            <p:cNvSpPr/>
            <p:nvPr/>
          </p:nvSpPr>
          <p:spPr>
            <a:xfrm>
              <a:off x="4724400" y="5562600"/>
              <a:ext cx="762000" cy="762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02" name="TextBox 501"/>
          <p:cNvSpPr txBox="1"/>
          <p:nvPr/>
        </p:nvSpPr>
        <p:spPr>
          <a:xfrm>
            <a:off x="4114800" y="6276199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CO</a:t>
            </a:r>
            <a:r>
              <a:rPr lang="en-US" sz="700" dirty="0" smtClean="0"/>
              <a:t>2</a:t>
            </a:r>
            <a:r>
              <a:rPr lang="en-US" sz="1000" dirty="0" smtClean="0"/>
              <a:t> Degasser</a:t>
            </a:r>
            <a:endParaRPr lang="en-US" sz="1000" dirty="0"/>
          </a:p>
        </p:txBody>
      </p:sp>
      <p:cxnSp>
        <p:nvCxnSpPr>
          <p:cNvPr id="503" name="Straight Arrow Connector 502"/>
          <p:cNvCxnSpPr/>
          <p:nvPr/>
        </p:nvCxnSpPr>
        <p:spPr>
          <a:xfrm>
            <a:off x="3886200" y="5666599"/>
            <a:ext cx="685800" cy="1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Arrow Connector 505"/>
          <p:cNvCxnSpPr/>
          <p:nvPr/>
        </p:nvCxnSpPr>
        <p:spPr>
          <a:xfrm>
            <a:off x="4800600" y="5895199"/>
            <a:ext cx="685800" cy="1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7" name="Group 506"/>
          <p:cNvGrpSpPr/>
          <p:nvPr/>
        </p:nvGrpSpPr>
        <p:grpSpPr>
          <a:xfrm>
            <a:off x="5486400" y="5361799"/>
            <a:ext cx="457200" cy="838200"/>
            <a:chOff x="6172200" y="1447800"/>
            <a:chExt cx="762000" cy="1219200"/>
          </a:xfrm>
        </p:grpSpPr>
        <p:sp>
          <p:nvSpPr>
            <p:cNvPr id="508" name="Oval 507"/>
            <p:cNvSpPr/>
            <p:nvPr/>
          </p:nvSpPr>
          <p:spPr>
            <a:xfrm>
              <a:off x="6172200" y="1447800"/>
              <a:ext cx="762000" cy="3810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9" name="Rectangle 508"/>
            <p:cNvSpPr/>
            <p:nvPr/>
          </p:nvSpPr>
          <p:spPr>
            <a:xfrm>
              <a:off x="6172200" y="1600200"/>
              <a:ext cx="762000" cy="1066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0" name="TextBox 509"/>
          <p:cNvSpPr txBox="1"/>
          <p:nvPr/>
        </p:nvSpPr>
        <p:spPr>
          <a:xfrm>
            <a:off x="5257800" y="6180889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RO Permeate tank</a:t>
            </a:r>
            <a:endParaRPr lang="en-US" sz="1000" dirty="0"/>
          </a:p>
        </p:txBody>
      </p:sp>
      <p:cxnSp>
        <p:nvCxnSpPr>
          <p:cNvPr id="511" name="Straight Arrow Connector 510"/>
          <p:cNvCxnSpPr/>
          <p:nvPr/>
        </p:nvCxnSpPr>
        <p:spPr>
          <a:xfrm>
            <a:off x="1447800" y="5867398"/>
            <a:ext cx="12192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Arrow Connector 511"/>
          <p:cNvCxnSpPr/>
          <p:nvPr/>
        </p:nvCxnSpPr>
        <p:spPr>
          <a:xfrm>
            <a:off x="2286000" y="6047599"/>
            <a:ext cx="381000" cy="1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>
            <a:off x="2286000" y="6580999"/>
            <a:ext cx="3962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/>
          <p:cNvCxnSpPr/>
          <p:nvPr/>
        </p:nvCxnSpPr>
        <p:spPr>
          <a:xfrm flipV="1">
            <a:off x="2286000" y="6047599"/>
            <a:ext cx="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 flipH="1">
            <a:off x="5943600" y="6123799"/>
            <a:ext cx="304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Straight Connector 524"/>
          <p:cNvCxnSpPr/>
          <p:nvPr/>
        </p:nvCxnSpPr>
        <p:spPr>
          <a:xfrm flipV="1">
            <a:off x="6248400" y="6123799"/>
            <a:ext cx="0" cy="457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Arrow Connector 527"/>
          <p:cNvCxnSpPr/>
          <p:nvPr/>
        </p:nvCxnSpPr>
        <p:spPr>
          <a:xfrm>
            <a:off x="5943600" y="5818999"/>
            <a:ext cx="5334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9" name="Group 528"/>
          <p:cNvGrpSpPr/>
          <p:nvPr/>
        </p:nvGrpSpPr>
        <p:grpSpPr>
          <a:xfrm>
            <a:off x="6324600" y="5437999"/>
            <a:ext cx="762000" cy="630198"/>
            <a:chOff x="6477000" y="1447800"/>
            <a:chExt cx="762000" cy="630198"/>
          </a:xfrm>
        </p:grpSpPr>
        <p:grpSp>
          <p:nvGrpSpPr>
            <p:cNvPr id="530" name="Group 529"/>
            <p:cNvGrpSpPr/>
            <p:nvPr/>
          </p:nvGrpSpPr>
          <p:grpSpPr>
            <a:xfrm>
              <a:off x="6629400" y="1447800"/>
              <a:ext cx="457200" cy="609600"/>
              <a:chOff x="6172200" y="1447800"/>
              <a:chExt cx="762000" cy="1219200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532" name="Oval 531"/>
              <p:cNvSpPr/>
              <p:nvPr/>
            </p:nvSpPr>
            <p:spPr>
              <a:xfrm>
                <a:off x="6172200" y="1447800"/>
                <a:ext cx="762000" cy="3810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3" name="Rectangle 532"/>
              <p:cNvSpPr/>
              <p:nvPr/>
            </p:nvSpPr>
            <p:spPr>
              <a:xfrm>
                <a:off x="6172200" y="1600200"/>
                <a:ext cx="762000" cy="1066800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31" name="TextBox 530"/>
            <p:cNvSpPr txBox="1"/>
            <p:nvPr/>
          </p:nvSpPr>
          <p:spPr>
            <a:xfrm>
              <a:off x="6477000" y="1524000"/>
              <a:ext cx="76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Chlorine contact tank</a:t>
              </a:r>
              <a:endParaRPr lang="en-US" sz="1000" dirty="0"/>
            </a:p>
          </p:txBody>
        </p:sp>
      </p:grpSp>
      <p:sp>
        <p:nvSpPr>
          <p:cNvPr id="534" name="Rectangle 533"/>
          <p:cNvSpPr/>
          <p:nvPr/>
        </p:nvSpPr>
        <p:spPr>
          <a:xfrm>
            <a:off x="1524000" y="4648198"/>
            <a:ext cx="5486400" cy="2019301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5" name="TextBox 534"/>
          <p:cNvSpPr txBox="1"/>
          <p:nvPr/>
        </p:nvSpPr>
        <p:spPr>
          <a:xfrm>
            <a:off x="4876800" y="4610099"/>
            <a:ext cx="2258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Reverse Osmosis Filtration Plant</a:t>
            </a:r>
            <a:endParaRPr lang="en-US" sz="1200" dirty="0"/>
          </a:p>
        </p:txBody>
      </p:sp>
      <p:grpSp>
        <p:nvGrpSpPr>
          <p:cNvPr id="536" name="Group 535"/>
          <p:cNvGrpSpPr/>
          <p:nvPr/>
        </p:nvGrpSpPr>
        <p:grpSpPr>
          <a:xfrm>
            <a:off x="2133600" y="4797303"/>
            <a:ext cx="381000" cy="609600"/>
            <a:chOff x="6172200" y="1447800"/>
            <a:chExt cx="762000" cy="1219200"/>
          </a:xfrm>
        </p:grpSpPr>
        <p:sp>
          <p:nvSpPr>
            <p:cNvPr id="537" name="Oval 536"/>
            <p:cNvSpPr/>
            <p:nvPr/>
          </p:nvSpPr>
          <p:spPr>
            <a:xfrm>
              <a:off x="6172200" y="1447800"/>
              <a:ext cx="762000" cy="381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6172200" y="1600200"/>
              <a:ext cx="762000" cy="1066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39" name="TextBox 538"/>
          <p:cNvSpPr txBox="1"/>
          <p:nvPr/>
        </p:nvSpPr>
        <p:spPr>
          <a:xfrm>
            <a:off x="4032849" y="4189192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RO effluent</a:t>
            </a:r>
            <a:endParaRPr lang="en-US" sz="1000" dirty="0"/>
          </a:p>
        </p:txBody>
      </p:sp>
      <p:cxnSp>
        <p:nvCxnSpPr>
          <p:cNvPr id="540" name="Straight Arrow Connector 539"/>
          <p:cNvCxnSpPr/>
          <p:nvPr/>
        </p:nvCxnSpPr>
        <p:spPr>
          <a:xfrm flipH="1" flipV="1">
            <a:off x="4873925" y="4132053"/>
            <a:ext cx="2875" cy="363745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Arrow Connector 541"/>
          <p:cNvCxnSpPr/>
          <p:nvPr/>
        </p:nvCxnSpPr>
        <p:spPr>
          <a:xfrm>
            <a:off x="3048000" y="4495798"/>
            <a:ext cx="182880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Arrow Connector 544"/>
          <p:cNvCxnSpPr/>
          <p:nvPr/>
        </p:nvCxnSpPr>
        <p:spPr>
          <a:xfrm>
            <a:off x="3048000" y="4495798"/>
            <a:ext cx="0" cy="101840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Arrow Connector 548"/>
          <p:cNvCxnSpPr/>
          <p:nvPr/>
        </p:nvCxnSpPr>
        <p:spPr>
          <a:xfrm>
            <a:off x="3733800" y="5029198"/>
            <a:ext cx="0" cy="48500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Arrow Connector 550"/>
          <p:cNvCxnSpPr/>
          <p:nvPr/>
        </p:nvCxnSpPr>
        <p:spPr>
          <a:xfrm flipH="1">
            <a:off x="2514600" y="5029198"/>
            <a:ext cx="121920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4" name="TextBox 553"/>
          <p:cNvSpPr txBox="1"/>
          <p:nvPr/>
        </p:nvSpPr>
        <p:spPr>
          <a:xfrm>
            <a:off x="1600200" y="5391088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RO concentrate tank</a:t>
            </a:r>
            <a:endParaRPr lang="en-US" sz="1000" dirty="0"/>
          </a:p>
        </p:txBody>
      </p:sp>
      <p:cxnSp>
        <p:nvCxnSpPr>
          <p:cNvPr id="564" name="Straight Arrow Connector 563"/>
          <p:cNvCxnSpPr>
            <a:stCxn id="593" idx="3"/>
          </p:cNvCxnSpPr>
          <p:nvPr/>
        </p:nvCxnSpPr>
        <p:spPr>
          <a:xfrm flipV="1">
            <a:off x="1976170" y="4191000"/>
            <a:ext cx="5030" cy="987303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6" name="Group 2330"/>
          <p:cNvGrpSpPr>
            <a:grpSpLocks/>
          </p:cNvGrpSpPr>
          <p:nvPr/>
        </p:nvGrpSpPr>
        <p:grpSpPr bwMode="auto">
          <a:xfrm>
            <a:off x="1600200" y="5178303"/>
            <a:ext cx="457200" cy="238125"/>
            <a:chOff x="1364" y="2024"/>
            <a:chExt cx="2060" cy="1043"/>
          </a:xfrm>
        </p:grpSpPr>
        <p:grpSp>
          <p:nvGrpSpPr>
            <p:cNvPr id="567" name="Group 2331"/>
            <p:cNvGrpSpPr>
              <a:grpSpLocks/>
            </p:cNvGrpSpPr>
            <p:nvPr/>
          </p:nvGrpSpPr>
          <p:grpSpPr bwMode="auto">
            <a:xfrm rot="-5400000">
              <a:off x="2953" y="1965"/>
              <a:ext cx="210" cy="328"/>
              <a:chOff x="5088" y="1632"/>
              <a:chExt cx="240" cy="384"/>
            </a:xfrm>
          </p:grpSpPr>
          <p:sp>
            <p:nvSpPr>
              <p:cNvPr id="590" name="AutoShape 2332"/>
              <p:cNvSpPr>
                <a:spLocks noChangeArrowheads="1"/>
              </p:cNvSpPr>
              <p:nvPr/>
            </p:nvSpPr>
            <p:spPr bwMode="auto">
              <a:xfrm flipV="1">
                <a:off x="5088" y="163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1" name="Rectangle 2333"/>
              <p:cNvSpPr>
                <a:spLocks noChangeArrowheads="1"/>
              </p:cNvSpPr>
              <p:nvPr/>
            </p:nvSpPr>
            <p:spPr bwMode="auto">
              <a:xfrm>
                <a:off x="5088" y="1776"/>
                <a:ext cx="192" cy="9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2" name="AutoShape 2334"/>
              <p:cNvSpPr>
                <a:spLocks noChangeArrowheads="1"/>
              </p:cNvSpPr>
              <p:nvPr/>
            </p:nvSpPr>
            <p:spPr bwMode="auto">
              <a:xfrm>
                <a:off x="5088" y="187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3" name="Rectangle 2335"/>
              <p:cNvSpPr>
                <a:spLocks noChangeArrowheads="1"/>
              </p:cNvSpPr>
              <p:nvPr/>
            </p:nvSpPr>
            <p:spPr bwMode="auto">
              <a:xfrm>
                <a:off x="5280" y="1632"/>
                <a:ext cx="48" cy="38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68" name="Group 2336"/>
            <p:cNvGrpSpPr>
              <a:grpSpLocks/>
            </p:cNvGrpSpPr>
            <p:nvPr/>
          </p:nvGrpSpPr>
          <p:grpSpPr bwMode="auto">
            <a:xfrm>
              <a:off x="3150" y="2331"/>
              <a:ext cx="274" cy="420"/>
              <a:chOff x="5088" y="1632"/>
              <a:chExt cx="240" cy="384"/>
            </a:xfrm>
          </p:grpSpPr>
          <p:sp>
            <p:nvSpPr>
              <p:cNvPr id="586" name="AutoShape 2337"/>
              <p:cNvSpPr>
                <a:spLocks noChangeArrowheads="1"/>
              </p:cNvSpPr>
              <p:nvPr/>
            </p:nvSpPr>
            <p:spPr bwMode="auto">
              <a:xfrm flipV="1">
                <a:off x="5088" y="163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7" name="Rectangle 2338"/>
              <p:cNvSpPr>
                <a:spLocks noChangeArrowheads="1"/>
              </p:cNvSpPr>
              <p:nvPr/>
            </p:nvSpPr>
            <p:spPr bwMode="auto">
              <a:xfrm>
                <a:off x="5088" y="1776"/>
                <a:ext cx="192" cy="96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8" name="AutoShape 2339"/>
              <p:cNvSpPr>
                <a:spLocks noChangeArrowheads="1"/>
              </p:cNvSpPr>
              <p:nvPr/>
            </p:nvSpPr>
            <p:spPr bwMode="auto">
              <a:xfrm>
                <a:off x="5088" y="1872"/>
                <a:ext cx="240" cy="144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9" name="Rectangle 2340"/>
              <p:cNvSpPr>
                <a:spLocks noChangeArrowheads="1"/>
              </p:cNvSpPr>
              <p:nvPr/>
            </p:nvSpPr>
            <p:spPr bwMode="auto">
              <a:xfrm>
                <a:off x="5280" y="1632"/>
                <a:ext cx="48" cy="38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69" name="Oval 2341"/>
            <p:cNvSpPr>
              <a:spLocks noChangeArrowheads="1"/>
            </p:cNvSpPr>
            <p:nvPr/>
          </p:nvSpPr>
          <p:spPr bwMode="auto">
            <a:xfrm>
              <a:off x="3033" y="2189"/>
              <a:ext cx="274" cy="68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0" name="Rectangle 2342"/>
            <p:cNvSpPr>
              <a:spLocks noChangeArrowheads="1"/>
            </p:cNvSpPr>
            <p:nvPr/>
          </p:nvSpPr>
          <p:spPr bwMode="auto">
            <a:xfrm>
              <a:off x="2923" y="2137"/>
              <a:ext cx="274" cy="787"/>
            </a:xfrm>
            <a:prstGeom prst="rect">
              <a:avLst/>
            </a:prstGeom>
            <a:solidFill>
              <a:srgbClr val="00CC9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1" name="Rectangle 2343" descr="10%"/>
            <p:cNvSpPr>
              <a:spLocks noChangeArrowheads="1"/>
            </p:cNvSpPr>
            <p:nvPr/>
          </p:nvSpPr>
          <p:spPr bwMode="auto">
            <a:xfrm>
              <a:off x="2130" y="2391"/>
              <a:ext cx="383" cy="262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00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2" name="Rectangle 2344"/>
            <p:cNvSpPr>
              <a:spLocks noChangeArrowheads="1"/>
            </p:cNvSpPr>
            <p:nvPr/>
          </p:nvSpPr>
          <p:spPr bwMode="auto">
            <a:xfrm>
              <a:off x="1383" y="3022"/>
              <a:ext cx="1996" cy="45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3" name="AutoShape 2345"/>
            <p:cNvSpPr>
              <a:spLocks noChangeArrowheads="1"/>
            </p:cNvSpPr>
            <p:nvPr/>
          </p:nvSpPr>
          <p:spPr bwMode="auto">
            <a:xfrm flipV="1">
              <a:off x="2788" y="2897"/>
              <a:ext cx="547" cy="105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1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2 w 21600"/>
                <a:gd name="T13" fmla="*/ 4526 h 21600"/>
                <a:gd name="T14" fmla="*/ 17098 w 21600"/>
                <a:gd name="T15" fmla="*/ 1707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4" name="Line 2346"/>
            <p:cNvSpPr>
              <a:spLocks noChangeShapeType="1"/>
            </p:cNvSpPr>
            <p:nvPr/>
          </p:nvSpPr>
          <p:spPr bwMode="auto">
            <a:xfrm>
              <a:off x="3061" y="2739"/>
              <a:ext cx="0" cy="2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5" name="Rectangle 2347"/>
            <p:cNvSpPr>
              <a:spLocks noChangeArrowheads="1"/>
            </p:cNvSpPr>
            <p:nvPr/>
          </p:nvSpPr>
          <p:spPr bwMode="auto">
            <a:xfrm>
              <a:off x="1502" y="2731"/>
              <a:ext cx="602" cy="263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6" name="Rectangle 2348" descr="Dark horizontal"/>
            <p:cNvSpPr>
              <a:spLocks noChangeArrowheads="1"/>
            </p:cNvSpPr>
            <p:nvPr/>
          </p:nvSpPr>
          <p:spPr bwMode="auto">
            <a:xfrm>
              <a:off x="1447" y="2311"/>
              <a:ext cx="683" cy="433"/>
            </a:xfrm>
            <a:prstGeom prst="rect">
              <a:avLst/>
            </a:prstGeom>
            <a:pattFill prst="dkHorz">
              <a:fgClr>
                <a:srgbClr val="B2B2B2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7" name="AutoShape 2349"/>
            <p:cNvSpPr>
              <a:spLocks noChangeArrowheads="1"/>
            </p:cNvSpPr>
            <p:nvPr/>
          </p:nvSpPr>
          <p:spPr bwMode="auto">
            <a:xfrm rot="-5400000">
              <a:off x="1279" y="2319"/>
              <a:ext cx="577" cy="407"/>
            </a:xfrm>
            <a:custGeom>
              <a:avLst/>
              <a:gdLst>
                <a:gd name="T0" fmla="*/ 8 w 21600"/>
                <a:gd name="T1" fmla="*/ 0 h 21600"/>
                <a:gd name="T2" fmla="*/ 2 w 21600"/>
                <a:gd name="T3" fmla="*/ 4 h 21600"/>
                <a:gd name="T4" fmla="*/ 8 w 21600"/>
                <a:gd name="T5" fmla="*/ 2 h 21600"/>
                <a:gd name="T6" fmla="*/ 13 w 21600"/>
                <a:gd name="T7" fmla="*/ 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9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8" name="Line 2350"/>
            <p:cNvSpPr>
              <a:spLocks noChangeShapeType="1"/>
            </p:cNvSpPr>
            <p:nvPr/>
          </p:nvSpPr>
          <p:spPr bwMode="auto">
            <a:xfrm>
              <a:off x="1995" y="2994"/>
              <a:ext cx="54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9" name="Line 2351"/>
            <p:cNvSpPr>
              <a:spLocks noChangeShapeType="1"/>
            </p:cNvSpPr>
            <p:nvPr/>
          </p:nvSpPr>
          <p:spPr bwMode="auto">
            <a:xfrm>
              <a:off x="1611" y="2994"/>
              <a:ext cx="5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0" name="Line 2352"/>
            <p:cNvSpPr>
              <a:spLocks noChangeShapeType="1"/>
            </p:cNvSpPr>
            <p:nvPr/>
          </p:nvSpPr>
          <p:spPr bwMode="auto">
            <a:xfrm>
              <a:off x="2897" y="3002"/>
              <a:ext cx="5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1" name="Line 2353"/>
            <p:cNvSpPr>
              <a:spLocks noChangeShapeType="1"/>
            </p:cNvSpPr>
            <p:nvPr/>
          </p:nvSpPr>
          <p:spPr bwMode="auto">
            <a:xfrm>
              <a:off x="3171" y="3002"/>
              <a:ext cx="5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2" name="AutoShape 2354"/>
            <p:cNvSpPr>
              <a:spLocks noChangeArrowheads="1"/>
            </p:cNvSpPr>
            <p:nvPr/>
          </p:nvSpPr>
          <p:spPr bwMode="auto">
            <a:xfrm rot="5400000">
              <a:off x="2495" y="2318"/>
              <a:ext cx="453" cy="409"/>
            </a:xfrm>
            <a:custGeom>
              <a:avLst/>
              <a:gdLst>
                <a:gd name="T0" fmla="*/ 8 w 21600"/>
                <a:gd name="T1" fmla="*/ 4 h 21600"/>
                <a:gd name="T2" fmla="*/ 5 w 21600"/>
                <a:gd name="T3" fmla="*/ 8 h 21600"/>
                <a:gd name="T4" fmla="*/ 1 w 21600"/>
                <a:gd name="T5" fmla="*/ 4 h 21600"/>
                <a:gd name="T6" fmla="*/ 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489 h 21600"/>
                <a:gd name="T14" fmla="*/ 17118 w 21600"/>
                <a:gd name="T15" fmla="*/ 171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3" name="Rectangle 2355"/>
            <p:cNvSpPr>
              <a:spLocks noChangeArrowheads="1"/>
            </p:cNvSpPr>
            <p:nvPr/>
          </p:nvSpPr>
          <p:spPr bwMode="auto">
            <a:xfrm>
              <a:off x="2562" y="2432"/>
              <a:ext cx="318" cy="1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4" name="Line 2356"/>
            <p:cNvSpPr>
              <a:spLocks noChangeShapeType="1"/>
            </p:cNvSpPr>
            <p:nvPr/>
          </p:nvSpPr>
          <p:spPr bwMode="auto">
            <a:xfrm>
              <a:off x="2562" y="2523"/>
              <a:ext cx="318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5" name="Rectangle 2357"/>
            <p:cNvSpPr>
              <a:spLocks noChangeArrowheads="1"/>
            </p:cNvSpPr>
            <p:nvPr/>
          </p:nvSpPr>
          <p:spPr bwMode="auto">
            <a:xfrm>
              <a:off x="2835" y="2478"/>
              <a:ext cx="45" cy="90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599" name="Straight Arrow Connector 598"/>
          <p:cNvCxnSpPr/>
          <p:nvPr/>
        </p:nvCxnSpPr>
        <p:spPr>
          <a:xfrm>
            <a:off x="2057400" y="5302902"/>
            <a:ext cx="76200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Straight Connector 602"/>
          <p:cNvCxnSpPr/>
          <p:nvPr/>
        </p:nvCxnSpPr>
        <p:spPr>
          <a:xfrm>
            <a:off x="1447800" y="4571998"/>
            <a:ext cx="4876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Straight Connector 605"/>
          <p:cNvCxnSpPr/>
          <p:nvPr/>
        </p:nvCxnSpPr>
        <p:spPr>
          <a:xfrm>
            <a:off x="1447800" y="4571998"/>
            <a:ext cx="0" cy="1295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0" name="Group 609"/>
          <p:cNvGrpSpPr/>
          <p:nvPr/>
        </p:nvGrpSpPr>
        <p:grpSpPr>
          <a:xfrm>
            <a:off x="7620000" y="4571998"/>
            <a:ext cx="582553" cy="762000"/>
            <a:chOff x="6172200" y="1447800"/>
            <a:chExt cx="762000" cy="1219200"/>
          </a:xfrm>
        </p:grpSpPr>
        <p:sp>
          <p:nvSpPr>
            <p:cNvPr id="611" name="Oval 610"/>
            <p:cNvSpPr/>
            <p:nvPr/>
          </p:nvSpPr>
          <p:spPr>
            <a:xfrm>
              <a:off x="6172200" y="1447800"/>
              <a:ext cx="762000" cy="381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2" name="Rectangle 611"/>
            <p:cNvSpPr/>
            <p:nvPr/>
          </p:nvSpPr>
          <p:spPr>
            <a:xfrm>
              <a:off x="6172200" y="1600200"/>
              <a:ext cx="762000" cy="1066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13" name="TextBox 612"/>
          <p:cNvSpPr txBox="1"/>
          <p:nvPr/>
        </p:nvSpPr>
        <p:spPr>
          <a:xfrm>
            <a:off x="7543800" y="4724398"/>
            <a:ext cx="76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Type 1 storage tank</a:t>
            </a:r>
            <a:endParaRPr lang="en-US" sz="1000" dirty="0"/>
          </a:p>
        </p:txBody>
      </p:sp>
      <p:cxnSp>
        <p:nvCxnSpPr>
          <p:cNvPr id="616" name="Straight Arrow Connector 615"/>
          <p:cNvCxnSpPr/>
          <p:nvPr/>
        </p:nvCxnSpPr>
        <p:spPr>
          <a:xfrm>
            <a:off x="7161363" y="4854514"/>
            <a:ext cx="4572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Straight Connector 617"/>
          <p:cNvCxnSpPr/>
          <p:nvPr/>
        </p:nvCxnSpPr>
        <p:spPr>
          <a:xfrm>
            <a:off x="7162800" y="4838699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Straight Connector 619"/>
          <p:cNvCxnSpPr/>
          <p:nvPr/>
        </p:nvCxnSpPr>
        <p:spPr>
          <a:xfrm>
            <a:off x="6934200" y="5676899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3" name="Group 4419"/>
          <p:cNvGrpSpPr>
            <a:grpSpLocks/>
          </p:cNvGrpSpPr>
          <p:nvPr/>
        </p:nvGrpSpPr>
        <p:grpSpPr bwMode="auto">
          <a:xfrm flipH="1">
            <a:off x="8229600" y="5105398"/>
            <a:ext cx="609600" cy="258763"/>
            <a:chOff x="501" y="2575"/>
            <a:chExt cx="1850" cy="996"/>
          </a:xfrm>
        </p:grpSpPr>
        <p:sp>
          <p:nvSpPr>
            <p:cNvPr id="624" name="Rectangle 4420"/>
            <p:cNvSpPr>
              <a:spLocks noChangeArrowheads="1"/>
            </p:cNvSpPr>
            <p:nvPr/>
          </p:nvSpPr>
          <p:spPr bwMode="auto">
            <a:xfrm>
              <a:off x="975" y="2853"/>
              <a:ext cx="26" cy="20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5" name="Rectangle 4421"/>
            <p:cNvSpPr>
              <a:spLocks noChangeArrowheads="1"/>
            </p:cNvSpPr>
            <p:nvPr/>
          </p:nvSpPr>
          <p:spPr bwMode="auto">
            <a:xfrm>
              <a:off x="618" y="3162"/>
              <a:ext cx="267" cy="5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6" name="Rectangle 4422"/>
            <p:cNvSpPr>
              <a:spLocks noChangeArrowheads="1"/>
            </p:cNvSpPr>
            <p:nvPr/>
          </p:nvSpPr>
          <p:spPr bwMode="auto">
            <a:xfrm>
              <a:off x="1389" y="2891"/>
              <a:ext cx="35" cy="28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7" name="Rectangle 4423"/>
            <p:cNvSpPr>
              <a:spLocks noChangeArrowheads="1"/>
            </p:cNvSpPr>
            <p:nvPr/>
          </p:nvSpPr>
          <p:spPr bwMode="auto">
            <a:xfrm>
              <a:off x="501" y="3417"/>
              <a:ext cx="1850" cy="154"/>
            </a:xfrm>
            <a:prstGeom prst="rect">
              <a:avLst/>
            </a:prstGeom>
            <a:solidFill>
              <a:srgbClr val="CCCCCC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8" name="Freeform 4424"/>
            <p:cNvSpPr>
              <a:spLocks/>
            </p:cNvSpPr>
            <p:nvPr/>
          </p:nvSpPr>
          <p:spPr bwMode="auto">
            <a:xfrm>
              <a:off x="1424" y="2752"/>
              <a:ext cx="927" cy="564"/>
            </a:xfrm>
            <a:custGeom>
              <a:avLst/>
              <a:gdLst>
                <a:gd name="T0" fmla="*/ 0 w 927"/>
                <a:gd name="T1" fmla="*/ 101 h 564"/>
                <a:gd name="T2" fmla="*/ 250 w 927"/>
                <a:gd name="T3" fmla="*/ 101 h 564"/>
                <a:gd name="T4" fmla="*/ 271 w 927"/>
                <a:gd name="T5" fmla="*/ 39 h 564"/>
                <a:gd name="T6" fmla="*/ 349 w 927"/>
                <a:gd name="T7" fmla="*/ 39 h 564"/>
                <a:gd name="T8" fmla="*/ 366 w 927"/>
                <a:gd name="T9" fmla="*/ 101 h 564"/>
                <a:gd name="T10" fmla="*/ 349 w 927"/>
                <a:gd name="T11" fmla="*/ 101 h 564"/>
                <a:gd name="T12" fmla="*/ 340 w 927"/>
                <a:gd name="T13" fmla="*/ 54 h 564"/>
                <a:gd name="T14" fmla="*/ 280 w 927"/>
                <a:gd name="T15" fmla="*/ 54 h 564"/>
                <a:gd name="T16" fmla="*/ 271 w 927"/>
                <a:gd name="T17" fmla="*/ 101 h 564"/>
                <a:gd name="T18" fmla="*/ 388 w 927"/>
                <a:gd name="T19" fmla="*/ 101 h 564"/>
                <a:gd name="T20" fmla="*/ 388 w 927"/>
                <a:gd name="T21" fmla="*/ 0 h 564"/>
                <a:gd name="T22" fmla="*/ 771 w 927"/>
                <a:gd name="T23" fmla="*/ 0 h 564"/>
                <a:gd name="T24" fmla="*/ 771 w 927"/>
                <a:gd name="T25" fmla="*/ 232 h 564"/>
                <a:gd name="T26" fmla="*/ 866 w 927"/>
                <a:gd name="T27" fmla="*/ 232 h 564"/>
                <a:gd name="T28" fmla="*/ 866 w 927"/>
                <a:gd name="T29" fmla="*/ 54 h 564"/>
                <a:gd name="T30" fmla="*/ 927 w 927"/>
                <a:gd name="T31" fmla="*/ 54 h 564"/>
                <a:gd name="T32" fmla="*/ 927 w 927"/>
                <a:gd name="T33" fmla="*/ 510 h 564"/>
                <a:gd name="T34" fmla="*/ 866 w 927"/>
                <a:gd name="T35" fmla="*/ 510 h 564"/>
                <a:gd name="T36" fmla="*/ 866 w 927"/>
                <a:gd name="T37" fmla="*/ 332 h 564"/>
                <a:gd name="T38" fmla="*/ 771 w 927"/>
                <a:gd name="T39" fmla="*/ 332 h 564"/>
                <a:gd name="T40" fmla="*/ 771 w 927"/>
                <a:gd name="T41" fmla="*/ 564 h 564"/>
                <a:gd name="T42" fmla="*/ 388 w 927"/>
                <a:gd name="T43" fmla="*/ 564 h 564"/>
                <a:gd name="T44" fmla="*/ 388 w 927"/>
                <a:gd name="T45" fmla="*/ 464 h 564"/>
                <a:gd name="T46" fmla="*/ 0 w 927"/>
                <a:gd name="T47" fmla="*/ 464 h 564"/>
                <a:gd name="T48" fmla="*/ 0 w 927"/>
                <a:gd name="T49" fmla="*/ 101 h 56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7"/>
                <a:gd name="T76" fmla="*/ 0 h 564"/>
                <a:gd name="T77" fmla="*/ 927 w 927"/>
                <a:gd name="T78" fmla="*/ 564 h 56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7" h="564">
                  <a:moveTo>
                    <a:pt x="0" y="101"/>
                  </a:moveTo>
                  <a:lnTo>
                    <a:pt x="250" y="101"/>
                  </a:lnTo>
                  <a:lnTo>
                    <a:pt x="271" y="39"/>
                  </a:lnTo>
                  <a:lnTo>
                    <a:pt x="349" y="39"/>
                  </a:lnTo>
                  <a:lnTo>
                    <a:pt x="366" y="101"/>
                  </a:lnTo>
                  <a:lnTo>
                    <a:pt x="349" y="101"/>
                  </a:lnTo>
                  <a:lnTo>
                    <a:pt x="340" y="54"/>
                  </a:lnTo>
                  <a:lnTo>
                    <a:pt x="280" y="54"/>
                  </a:lnTo>
                  <a:lnTo>
                    <a:pt x="271" y="101"/>
                  </a:lnTo>
                  <a:lnTo>
                    <a:pt x="388" y="101"/>
                  </a:lnTo>
                  <a:lnTo>
                    <a:pt x="388" y="0"/>
                  </a:lnTo>
                  <a:lnTo>
                    <a:pt x="771" y="0"/>
                  </a:lnTo>
                  <a:lnTo>
                    <a:pt x="771" y="232"/>
                  </a:lnTo>
                  <a:lnTo>
                    <a:pt x="866" y="232"/>
                  </a:lnTo>
                  <a:lnTo>
                    <a:pt x="866" y="54"/>
                  </a:lnTo>
                  <a:lnTo>
                    <a:pt x="927" y="54"/>
                  </a:lnTo>
                  <a:lnTo>
                    <a:pt x="927" y="510"/>
                  </a:lnTo>
                  <a:lnTo>
                    <a:pt x="866" y="510"/>
                  </a:lnTo>
                  <a:lnTo>
                    <a:pt x="866" y="332"/>
                  </a:lnTo>
                  <a:lnTo>
                    <a:pt x="771" y="332"/>
                  </a:lnTo>
                  <a:lnTo>
                    <a:pt x="771" y="564"/>
                  </a:lnTo>
                  <a:lnTo>
                    <a:pt x="388" y="564"/>
                  </a:lnTo>
                  <a:lnTo>
                    <a:pt x="388" y="464"/>
                  </a:lnTo>
                  <a:lnTo>
                    <a:pt x="0" y="464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9" name="Freeform 4425"/>
            <p:cNvSpPr>
              <a:spLocks/>
            </p:cNvSpPr>
            <p:nvPr/>
          </p:nvSpPr>
          <p:spPr bwMode="auto">
            <a:xfrm>
              <a:off x="1428" y="2806"/>
              <a:ext cx="923" cy="456"/>
            </a:xfrm>
            <a:custGeom>
              <a:avLst/>
              <a:gdLst>
                <a:gd name="T0" fmla="*/ 0 w 923"/>
                <a:gd name="T1" fmla="*/ 85 h 456"/>
                <a:gd name="T2" fmla="*/ 384 w 923"/>
                <a:gd name="T3" fmla="*/ 85 h 456"/>
                <a:gd name="T4" fmla="*/ 384 w 923"/>
                <a:gd name="T5" fmla="*/ 0 h 456"/>
                <a:gd name="T6" fmla="*/ 767 w 923"/>
                <a:gd name="T7" fmla="*/ 0 h 456"/>
                <a:gd name="T8" fmla="*/ 767 w 923"/>
                <a:gd name="T9" fmla="*/ 186 h 456"/>
                <a:gd name="T10" fmla="*/ 862 w 923"/>
                <a:gd name="T11" fmla="*/ 186 h 456"/>
                <a:gd name="T12" fmla="*/ 862 w 923"/>
                <a:gd name="T13" fmla="*/ 39 h 456"/>
                <a:gd name="T14" fmla="*/ 923 w 923"/>
                <a:gd name="T15" fmla="*/ 39 h 456"/>
                <a:gd name="T16" fmla="*/ 923 w 923"/>
                <a:gd name="T17" fmla="*/ 417 h 456"/>
                <a:gd name="T18" fmla="*/ 862 w 923"/>
                <a:gd name="T19" fmla="*/ 417 h 456"/>
                <a:gd name="T20" fmla="*/ 862 w 923"/>
                <a:gd name="T21" fmla="*/ 271 h 456"/>
                <a:gd name="T22" fmla="*/ 767 w 923"/>
                <a:gd name="T23" fmla="*/ 271 h 456"/>
                <a:gd name="T24" fmla="*/ 767 w 923"/>
                <a:gd name="T25" fmla="*/ 456 h 456"/>
                <a:gd name="T26" fmla="*/ 384 w 923"/>
                <a:gd name="T27" fmla="*/ 456 h 456"/>
                <a:gd name="T28" fmla="*/ 384 w 923"/>
                <a:gd name="T29" fmla="*/ 371 h 456"/>
                <a:gd name="T30" fmla="*/ 0 w 923"/>
                <a:gd name="T31" fmla="*/ 371 h 456"/>
                <a:gd name="T32" fmla="*/ 0 w 923"/>
                <a:gd name="T33" fmla="*/ 85 h 4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23"/>
                <a:gd name="T52" fmla="*/ 0 h 456"/>
                <a:gd name="T53" fmla="*/ 923 w 923"/>
                <a:gd name="T54" fmla="*/ 456 h 4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23" h="456">
                  <a:moveTo>
                    <a:pt x="0" y="85"/>
                  </a:moveTo>
                  <a:lnTo>
                    <a:pt x="384" y="85"/>
                  </a:lnTo>
                  <a:lnTo>
                    <a:pt x="384" y="0"/>
                  </a:lnTo>
                  <a:lnTo>
                    <a:pt x="767" y="0"/>
                  </a:lnTo>
                  <a:lnTo>
                    <a:pt x="767" y="186"/>
                  </a:lnTo>
                  <a:lnTo>
                    <a:pt x="862" y="186"/>
                  </a:lnTo>
                  <a:lnTo>
                    <a:pt x="862" y="39"/>
                  </a:lnTo>
                  <a:lnTo>
                    <a:pt x="923" y="39"/>
                  </a:lnTo>
                  <a:lnTo>
                    <a:pt x="923" y="417"/>
                  </a:lnTo>
                  <a:lnTo>
                    <a:pt x="862" y="417"/>
                  </a:lnTo>
                  <a:lnTo>
                    <a:pt x="862" y="271"/>
                  </a:lnTo>
                  <a:lnTo>
                    <a:pt x="767" y="271"/>
                  </a:lnTo>
                  <a:lnTo>
                    <a:pt x="767" y="456"/>
                  </a:lnTo>
                  <a:lnTo>
                    <a:pt x="384" y="456"/>
                  </a:lnTo>
                  <a:lnTo>
                    <a:pt x="384" y="371"/>
                  </a:lnTo>
                  <a:lnTo>
                    <a:pt x="0" y="371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0" name="Freeform 4426"/>
            <p:cNvSpPr>
              <a:spLocks/>
            </p:cNvSpPr>
            <p:nvPr/>
          </p:nvSpPr>
          <p:spPr bwMode="auto">
            <a:xfrm>
              <a:off x="1428" y="2860"/>
              <a:ext cx="923" cy="557"/>
            </a:xfrm>
            <a:custGeom>
              <a:avLst/>
              <a:gdLst>
                <a:gd name="T0" fmla="*/ 0 w 923"/>
                <a:gd name="T1" fmla="*/ 62 h 557"/>
                <a:gd name="T2" fmla="*/ 384 w 923"/>
                <a:gd name="T3" fmla="*/ 62 h 557"/>
                <a:gd name="T4" fmla="*/ 384 w 923"/>
                <a:gd name="T5" fmla="*/ 0 h 557"/>
                <a:gd name="T6" fmla="*/ 767 w 923"/>
                <a:gd name="T7" fmla="*/ 0 h 557"/>
                <a:gd name="T8" fmla="*/ 767 w 923"/>
                <a:gd name="T9" fmla="*/ 139 h 557"/>
                <a:gd name="T10" fmla="*/ 862 w 923"/>
                <a:gd name="T11" fmla="*/ 139 h 557"/>
                <a:gd name="T12" fmla="*/ 862 w 923"/>
                <a:gd name="T13" fmla="*/ 31 h 557"/>
                <a:gd name="T14" fmla="*/ 923 w 923"/>
                <a:gd name="T15" fmla="*/ 31 h 557"/>
                <a:gd name="T16" fmla="*/ 923 w 923"/>
                <a:gd name="T17" fmla="*/ 317 h 557"/>
                <a:gd name="T18" fmla="*/ 862 w 923"/>
                <a:gd name="T19" fmla="*/ 317 h 557"/>
                <a:gd name="T20" fmla="*/ 862 w 923"/>
                <a:gd name="T21" fmla="*/ 201 h 557"/>
                <a:gd name="T22" fmla="*/ 767 w 923"/>
                <a:gd name="T23" fmla="*/ 201 h 557"/>
                <a:gd name="T24" fmla="*/ 767 w 923"/>
                <a:gd name="T25" fmla="*/ 348 h 557"/>
                <a:gd name="T26" fmla="*/ 651 w 923"/>
                <a:gd name="T27" fmla="*/ 348 h 557"/>
                <a:gd name="T28" fmla="*/ 651 w 923"/>
                <a:gd name="T29" fmla="*/ 557 h 557"/>
                <a:gd name="T30" fmla="*/ 500 w 923"/>
                <a:gd name="T31" fmla="*/ 557 h 557"/>
                <a:gd name="T32" fmla="*/ 500 w 923"/>
                <a:gd name="T33" fmla="*/ 348 h 557"/>
                <a:gd name="T34" fmla="*/ 384 w 923"/>
                <a:gd name="T35" fmla="*/ 348 h 557"/>
                <a:gd name="T36" fmla="*/ 384 w 923"/>
                <a:gd name="T37" fmla="*/ 286 h 557"/>
                <a:gd name="T38" fmla="*/ 0 w 923"/>
                <a:gd name="T39" fmla="*/ 286 h 557"/>
                <a:gd name="T40" fmla="*/ 0 w 923"/>
                <a:gd name="T41" fmla="*/ 62 h 5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23"/>
                <a:gd name="T64" fmla="*/ 0 h 557"/>
                <a:gd name="T65" fmla="*/ 923 w 923"/>
                <a:gd name="T66" fmla="*/ 557 h 5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23" h="557">
                  <a:moveTo>
                    <a:pt x="0" y="62"/>
                  </a:moveTo>
                  <a:lnTo>
                    <a:pt x="384" y="62"/>
                  </a:lnTo>
                  <a:lnTo>
                    <a:pt x="384" y="0"/>
                  </a:lnTo>
                  <a:lnTo>
                    <a:pt x="767" y="0"/>
                  </a:lnTo>
                  <a:lnTo>
                    <a:pt x="767" y="139"/>
                  </a:lnTo>
                  <a:lnTo>
                    <a:pt x="862" y="139"/>
                  </a:lnTo>
                  <a:lnTo>
                    <a:pt x="862" y="31"/>
                  </a:lnTo>
                  <a:lnTo>
                    <a:pt x="923" y="31"/>
                  </a:lnTo>
                  <a:lnTo>
                    <a:pt x="923" y="317"/>
                  </a:lnTo>
                  <a:lnTo>
                    <a:pt x="862" y="317"/>
                  </a:lnTo>
                  <a:lnTo>
                    <a:pt x="862" y="201"/>
                  </a:lnTo>
                  <a:lnTo>
                    <a:pt x="767" y="201"/>
                  </a:lnTo>
                  <a:lnTo>
                    <a:pt x="767" y="348"/>
                  </a:lnTo>
                  <a:lnTo>
                    <a:pt x="651" y="348"/>
                  </a:lnTo>
                  <a:lnTo>
                    <a:pt x="651" y="557"/>
                  </a:lnTo>
                  <a:lnTo>
                    <a:pt x="500" y="557"/>
                  </a:lnTo>
                  <a:lnTo>
                    <a:pt x="500" y="348"/>
                  </a:lnTo>
                  <a:lnTo>
                    <a:pt x="384" y="348"/>
                  </a:lnTo>
                  <a:lnTo>
                    <a:pt x="384" y="286"/>
                  </a:lnTo>
                  <a:lnTo>
                    <a:pt x="0" y="2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1" name="Freeform 4427"/>
            <p:cNvSpPr>
              <a:spLocks/>
            </p:cNvSpPr>
            <p:nvPr/>
          </p:nvSpPr>
          <p:spPr bwMode="auto">
            <a:xfrm>
              <a:off x="1428" y="2914"/>
              <a:ext cx="923" cy="418"/>
            </a:xfrm>
            <a:custGeom>
              <a:avLst/>
              <a:gdLst>
                <a:gd name="T0" fmla="*/ 0 w 923"/>
                <a:gd name="T1" fmla="*/ 47 h 418"/>
                <a:gd name="T2" fmla="*/ 384 w 923"/>
                <a:gd name="T3" fmla="*/ 47 h 418"/>
                <a:gd name="T4" fmla="*/ 384 w 923"/>
                <a:gd name="T5" fmla="*/ 0 h 418"/>
                <a:gd name="T6" fmla="*/ 767 w 923"/>
                <a:gd name="T7" fmla="*/ 0 h 418"/>
                <a:gd name="T8" fmla="*/ 767 w 923"/>
                <a:gd name="T9" fmla="*/ 101 h 418"/>
                <a:gd name="T10" fmla="*/ 862 w 923"/>
                <a:gd name="T11" fmla="*/ 101 h 418"/>
                <a:gd name="T12" fmla="*/ 862 w 923"/>
                <a:gd name="T13" fmla="*/ 24 h 418"/>
                <a:gd name="T14" fmla="*/ 923 w 923"/>
                <a:gd name="T15" fmla="*/ 24 h 418"/>
                <a:gd name="T16" fmla="*/ 923 w 923"/>
                <a:gd name="T17" fmla="*/ 217 h 418"/>
                <a:gd name="T18" fmla="*/ 862 w 923"/>
                <a:gd name="T19" fmla="*/ 217 h 418"/>
                <a:gd name="T20" fmla="*/ 862 w 923"/>
                <a:gd name="T21" fmla="*/ 140 h 418"/>
                <a:gd name="T22" fmla="*/ 767 w 923"/>
                <a:gd name="T23" fmla="*/ 140 h 418"/>
                <a:gd name="T24" fmla="*/ 767 w 923"/>
                <a:gd name="T25" fmla="*/ 240 h 418"/>
                <a:gd name="T26" fmla="*/ 384 w 923"/>
                <a:gd name="T27" fmla="*/ 240 h 418"/>
                <a:gd name="T28" fmla="*/ 384 w 923"/>
                <a:gd name="T29" fmla="*/ 194 h 418"/>
                <a:gd name="T30" fmla="*/ 323 w 923"/>
                <a:gd name="T31" fmla="*/ 194 h 418"/>
                <a:gd name="T32" fmla="*/ 323 w 923"/>
                <a:gd name="T33" fmla="*/ 364 h 418"/>
                <a:gd name="T34" fmla="*/ 353 w 923"/>
                <a:gd name="T35" fmla="*/ 364 h 418"/>
                <a:gd name="T36" fmla="*/ 353 w 923"/>
                <a:gd name="T37" fmla="*/ 418 h 418"/>
                <a:gd name="T38" fmla="*/ 26 w 923"/>
                <a:gd name="T39" fmla="*/ 418 h 418"/>
                <a:gd name="T40" fmla="*/ 26 w 923"/>
                <a:gd name="T41" fmla="*/ 364 h 418"/>
                <a:gd name="T42" fmla="*/ 56 w 923"/>
                <a:gd name="T43" fmla="*/ 364 h 418"/>
                <a:gd name="T44" fmla="*/ 56 w 923"/>
                <a:gd name="T45" fmla="*/ 194 h 418"/>
                <a:gd name="T46" fmla="*/ 0 w 923"/>
                <a:gd name="T47" fmla="*/ 194 h 418"/>
                <a:gd name="T48" fmla="*/ 0 w 923"/>
                <a:gd name="T49" fmla="*/ 47 h 4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3"/>
                <a:gd name="T76" fmla="*/ 0 h 418"/>
                <a:gd name="T77" fmla="*/ 923 w 923"/>
                <a:gd name="T78" fmla="*/ 418 h 4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3" h="418">
                  <a:moveTo>
                    <a:pt x="0" y="47"/>
                  </a:moveTo>
                  <a:lnTo>
                    <a:pt x="384" y="47"/>
                  </a:lnTo>
                  <a:lnTo>
                    <a:pt x="384" y="0"/>
                  </a:lnTo>
                  <a:lnTo>
                    <a:pt x="767" y="0"/>
                  </a:lnTo>
                  <a:lnTo>
                    <a:pt x="767" y="101"/>
                  </a:lnTo>
                  <a:lnTo>
                    <a:pt x="862" y="101"/>
                  </a:lnTo>
                  <a:lnTo>
                    <a:pt x="862" y="24"/>
                  </a:lnTo>
                  <a:lnTo>
                    <a:pt x="923" y="24"/>
                  </a:lnTo>
                  <a:lnTo>
                    <a:pt x="923" y="217"/>
                  </a:lnTo>
                  <a:lnTo>
                    <a:pt x="862" y="217"/>
                  </a:lnTo>
                  <a:lnTo>
                    <a:pt x="862" y="140"/>
                  </a:lnTo>
                  <a:lnTo>
                    <a:pt x="767" y="140"/>
                  </a:lnTo>
                  <a:lnTo>
                    <a:pt x="767" y="240"/>
                  </a:lnTo>
                  <a:lnTo>
                    <a:pt x="384" y="240"/>
                  </a:lnTo>
                  <a:lnTo>
                    <a:pt x="384" y="194"/>
                  </a:lnTo>
                  <a:lnTo>
                    <a:pt x="323" y="194"/>
                  </a:lnTo>
                  <a:lnTo>
                    <a:pt x="323" y="364"/>
                  </a:lnTo>
                  <a:lnTo>
                    <a:pt x="353" y="364"/>
                  </a:lnTo>
                  <a:lnTo>
                    <a:pt x="353" y="418"/>
                  </a:lnTo>
                  <a:lnTo>
                    <a:pt x="26" y="418"/>
                  </a:lnTo>
                  <a:lnTo>
                    <a:pt x="26" y="364"/>
                  </a:lnTo>
                  <a:lnTo>
                    <a:pt x="56" y="364"/>
                  </a:lnTo>
                  <a:lnTo>
                    <a:pt x="56" y="194"/>
                  </a:lnTo>
                  <a:lnTo>
                    <a:pt x="0" y="19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2" name="Freeform 4428"/>
            <p:cNvSpPr>
              <a:spLocks/>
            </p:cNvSpPr>
            <p:nvPr/>
          </p:nvSpPr>
          <p:spPr bwMode="auto">
            <a:xfrm>
              <a:off x="1424" y="2969"/>
              <a:ext cx="927" cy="131"/>
            </a:xfrm>
            <a:custGeom>
              <a:avLst/>
              <a:gdLst>
                <a:gd name="T0" fmla="*/ 0 w 927"/>
                <a:gd name="T1" fmla="*/ 23 h 131"/>
                <a:gd name="T2" fmla="*/ 388 w 927"/>
                <a:gd name="T3" fmla="*/ 23 h 131"/>
                <a:gd name="T4" fmla="*/ 388 w 927"/>
                <a:gd name="T5" fmla="*/ 0 h 131"/>
                <a:gd name="T6" fmla="*/ 771 w 927"/>
                <a:gd name="T7" fmla="*/ 0 h 131"/>
                <a:gd name="T8" fmla="*/ 771 w 927"/>
                <a:gd name="T9" fmla="*/ 54 h 131"/>
                <a:gd name="T10" fmla="*/ 866 w 927"/>
                <a:gd name="T11" fmla="*/ 54 h 131"/>
                <a:gd name="T12" fmla="*/ 866 w 927"/>
                <a:gd name="T13" fmla="*/ 15 h 131"/>
                <a:gd name="T14" fmla="*/ 927 w 927"/>
                <a:gd name="T15" fmla="*/ 15 h 131"/>
                <a:gd name="T16" fmla="*/ 927 w 927"/>
                <a:gd name="T17" fmla="*/ 115 h 131"/>
                <a:gd name="T18" fmla="*/ 866 w 927"/>
                <a:gd name="T19" fmla="*/ 115 h 131"/>
                <a:gd name="T20" fmla="*/ 866 w 927"/>
                <a:gd name="T21" fmla="*/ 77 h 131"/>
                <a:gd name="T22" fmla="*/ 771 w 927"/>
                <a:gd name="T23" fmla="*/ 77 h 131"/>
                <a:gd name="T24" fmla="*/ 771 w 927"/>
                <a:gd name="T25" fmla="*/ 131 h 131"/>
                <a:gd name="T26" fmla="*/ 388 w 927"/>
                <a:gd name="T27" fmla="*/ 131 h 131"/>
                <a:gd name="T28" fmla="*/ 388 w 927"/>
                <a:gd name="T29" fmla="*/ 108 h 131"/>
                <a:gd name="T30" fmla="*/ 0 w 927"/>
                <a:gd name="T31" fmla="*/ 108 h 131"/>
                <a:gd name="T32" fmla="*/ 0 w 927"/>
                <a:gd name="T33" fmla="*/ 23 h 1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27"/>
                <a:gd name="T52" fmla="*/ 0 h 131"/>
                <a:gd name="T53" fmla="*/ 927 w 927"/>
                <a:gd name="T54" fmla="*/ 131 h 1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27" h="131">
                  <a:moveTo>
                    <a:pt x="0" y="23"/>
                  </a:moveTo>
                  <a:lnTo>
                    <a:pt x="388" y="23"/>
                  </a:lnTo>
                  <a:lnTo>
                    <a:pt x="388" y="0"/>
                  </a:lnTo>
                  <a:lnTo>
                    <a:pt x="771" y="0"/>
                  </a:lnTo>
                  <a:lnTo>
                    <a:pt x="771" y="54"/>
                  </a:lnTo>
                  <a:lnTo>
                    <a:pt x="866" y="54"/>
                  </a:lnTo>
                  <a:lnTo>
                    <a:pt x="866" y="15"/>
                  </a:lnTo>
                  <a:lnTo>
                    <a:pt x="927" y="15"/>
                  </a:lnTo>
                  <a:lnTo>
                    <a:pt x="927" y="115"/>
                  </a:lnTo>
                  <a:lnTo>
                    <a:pt x="866" y="115"/>
                  </a:lnTo>
                  <a:lnTo>
                    <a:pt x="866" y="77"/>
                  </a:lnTo>
                  <a:lnTo>
                    <a:pt x="771" y="77"/>
                  </a:lnTo>
                  <a:lnTo>
                    <a:pt x="771" y="131"/>
                  </a:lnTo>
                  <a:lnTo>
                    <a:pt x="388" y="131"/>
                  </a:lnTo>
                  <a:lnTo>
                    <a:pt x="388" y="108"/>
                  </a:lnTo>
                  <a:lnTo>
                    <a:pt x="0" y="108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3" name="Freeform 4429"/>
            <p:cNvSpPr>
              <a:spLocks/>
            </p:cNvSpPr>
            <p:nvPr/>
          </p:nvSpPr>
          <p:spPr bwMode="auto">
            <a:xfrm>
              <a:off x="1424" y="2752"/>
              <a:ext cx="927" cy="665"/>
            </a:xfrm>
            <a:custGeom>
              <a:avLst/>
              <a:gdLst>
                <a:gd name="T0" fmla="*/ 0 w 927"/>
                <a:gd name="T1" fmla="*/ 101 h 665"/>
                <a:gd name="T2" fmla="*/ 254 w 927"/>
                <a:gd name="T3" fmla="*/ 101 h 665"/>
                <a:gd name="T4" fmla="*/ 271 w 927"/>
                <a:gd name="T5" fmla="*/ 39 h 665"/>
                <a:gd name="T6" fmla="*/ 349 w 927"/>
                <a:gd name="T7" fmla="*/ 39 h 665"/>
                <a:gd name="T8" fmla="*/ 366 w 927"/>
                <a:gd name="T9" fmla="*/ 101 h 665"/>
                <a:gd name="T10" fmla="*/ 388 w 927"/>
                <a:gd name="T11" fmla="*/ 101 h 665"/>
                <a:gd name="T12" fmla="*/ 388 w 927"/>
                <a:gd name="T13" fmla="*/ 0 h 665"/>
                <a:gd name="T14" fmla="*/ 771 w 927"/>
                <a:gd name="T15" fmla="*/ 0 h 665"/>
                <a:gd name="T16" fmla="*/ 771 w 927"/>
                <a:gd name="T17" fmla="*/ 232 h 665"/>
                <a:gd name="T18" fmla="*/ 866 w 927"/>
                <a:gd name="T19" fmla="*/ 232 h 665"/>
                <a:gd name="T20" fmla="*/ 866 w 927"/>
                <a:gd name="T21" fmla="*/ 54 h 665"/>
                <a:gd name="T22" fmla="*/ 927 w 927"/>
                <a:gd name="T23" fmla="*/ 54 h 665"/>
                <a:gd name="T24" fmla="*/ 927 w 927"/>
                <a:gd name="T25" fmla="*/ 510 h 665"/>
                <a:gd name="T26" fmla="*/ 866 w 927"/>
                <a:gd name="T27" fmla="*/ 510 h 665"/>
                <a:gd name="T28" fmla="*/ 866 w 927"/>
                <a:gd name="T29" fmla="*/ 332 h 665"/>
                <a:gd name="T30" fmla="*/ 771 w 927"/>
                <a:gd name="T31" fmla="*/ 332 h 665"/>
                <a:gd name="T32" fmla="*/ 771 w 927"/>
                <a:gd name="T33" fmla="*/ 564 h 665"/>
                <a:gd name="T34" fmla="*/ 655 w 927"/>
                <a:gd name="T35" fmla="*/ 564 h 665"/>
                <a:gd name="T36" fmla="*/ 655 w 927"/>
                <a:gd name="T37" fmla="*/ 665 h 665"/>
                <a:gd name="T38" fmla="*/ 504 w 927"/>
                <a:gd name="T39" fmla="*/ 665 h 665"/>
                <a:gd name="T40" fmla="*/ 504 w 927"/>
                <a:gd name="T41" fmla="*/ 564 h 665"/>
                <a:gd name="T42" fmla="*/ 388 w 927"/>
                <a:gd name="T43" fmla="*/ 564 h 665"/>
                <a:gd name="T44" fmla="*/ 388 w 927"/>
                <a:gd name="T45" fmla="*/ 464 h 665"/>
                <a:gd name="T46" fmla="*/ 327 w 927"/>
                <a:gd name="T47" fmla="*/ 464 h 665"/>
                <a:gd name="T48" fmla="*/ 327 w 927"/>
                <a:gd name="T49" fmla="*/ 526 h 665"/>
                <a:gd name="T50" fmla="*/ 357 w 927"/>
                <a:gd name="T51" fmla="*/ 526 h 665"/>
                <a:gd name="T52" fmla="*/ 357 w 927"/>
                <a:gd name="T53" fmla="*/ 580 h 665"/>
                <a:gd name="T54" fmla="*/ 30 w 927"/>
                <a:gd name="T55" fmla="*/ 580 h 665"/>
                <a:gd name="T56" fmla="*/ 30 w 927"/>
                <a:gd name="T57" fmla="*/ 526 h 665"/>
                <a:gd name="T58" fmla="*/ 60 w 927"/>
                <a:gd name="T59" fmla="*/ 526 h 665"/>
                <a:gd name="T60" fmla="*/ 60 w 927"/>
                <a:gd name="T61" fmla="*/ 464 h 665"/>
                <a:gd name="T62" fmla="*/ 0 w 927"/>
                <a:gd name="T63" fmla="*/ 464 h 665"/>
                <a:gd name="T64" fmla="*/ 0 w 927"/>
                <a:gd name="T65" fmla="*/ 101 h 6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27"/>
                <a:gd name="T100" fmla="*/ 0 h 665"/>
                <a:gd name="T101" fmla="*/ 927 w 927"/>
                <a:gd name="T102" fmla="*/ 665 h 6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27" h="665">
                  <a:moveTo>
                    <a:pt x="0" y="101"/>
                  </a:moveTo>
                  <a:lnTo>
                    <a:pt x="254" y="101"/>
                  </a:lnTo>
                  <a:lnTo>
                    <a:pt x="271" y="39"/>
                  </a:lnTo>
                  <a:lnTo>
                    <a:pt x="349" y="39"/>
                  </a:lnTo>
                  <a:lnTo>
                    <a:pt x="366" y="101"/>
                  </a:lnTo>
                  <a:lnTo>
                    <a:pt x="388" y="101"/>
                  </a:lnTo>
                  <a:lnTo>
                    <a:pt x="388" y="0"/>
                  </a:lnTo>
                  <a:lnTo>
                    <a:pt x="771" y="0"/>
                  </a:lnTo>
                  <a:lnTo>
                    <a:pt x="771" y="232"/>
                  </a:lnTo>
                  <a:lnTo>
                    <a:pt x="866" y="232"/>
                  </a:lnTo>
                  <a:lnTo>
                    <a:pt x="866" y="54"/>
                  </a:lnTo>
                  <a:lnTo>
                    <a:pt x="927" y="54"/>
                  </a:lnTo>
                  <a:lnTo>
                    <a:pt x="927" y="510"/>
                  </a:lnTo>
                  <a:lnTo>
                    <a:pt x="866" y="510"/>
                  </a:lnTo>
                  <a:lnTo>
                    <a:pt x="866" y="332"/>
                  </a:lnTo>
                  <a:lnTo>
                    <a:pt x="771" y="332"/>
                  </a:lnTo>
                  <a:lnTo>
                    <a:pt x="771" y="564"/>
                  </a:lnTo>
                  <a:lnTo>
                    <a:pt x="655" y="564"/>
                  </a:lnTo>
                  <a:lnTo>
                    <a:pt x="655" y="665"/>
                  </a:lnTo>
                  <a:lnTo>
                    <a:pt x="504" y="665"/>
                  </a:lnTo>
                  <a:lnTo>
                    <a:pt x="504" y="564"/>
                  </a:lnTo>
                  <a:lnTo>
                    <a:pt x="388" y="564"/>
                  </a:lnTo>
                  <a:lnTo>
                    <a:pt x="388" y="464"/>
                  </a:lnTo>
                  <a:lnTo>
                    <a:pt x="327" y="464"/>
                  </a:lnTo>
                  <a:lnTo>
                    <a:pt x="327" y="526"/>
                  </a:lnTo>
                  <a:lnTo>
                    <a:pt x="357" y="526"/>
                  </a:lnTo>
                  <a:lnTo>
                    <a:pt x="357" y="580"/>
                  </a:lnTo>
                  <a:lnTo>
                    <a:pt x="30" y="580"/>
                  </a:lnTo>
                  <a:lnTo>
                    <a:pt x="30" y="526"/>
                  </a:lnTo>
                  <a:lnTo>
                    <a:pt x="60" y="526"/>
                  </a:lnTo>
                  <a:lnTo>
                    <a:pt x="60" y="464"/>
                  </a:lnTo>
                  <a:lnTo>
                    <a:pt x="0" y="464"/>
                  </a:lnTo>
                  <a:lnTo>
                    <a:pt x="0" y="10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4" name="Rectangle 4430"/>
            <p:cNvSpPr>
              <a:spLocks noChangeArrowheads="1"/>
            </p:cNvSpPr>
            <p:nvPr/>
          </p:nvSpPr>
          <p:spPr bwMode="auto">
            <a:xfrm>
              <a:off x="1540" y="3278"/>
              <a:ext cx="39" cy="139"/>
            </a:xfrm>
            <a:prstGeom prst="rect">
              <a:avLst/>
            </a:prstGeom>
            <a:solidFill>
              <a:srgbClr val="E5E5E5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5" name="Rectangle 4431"/>
            <p:cNvSpPr>
              <a:spLocks noChangeArrowheads="1"/>
            </p:cNvSpPr>
            <p:nvPr/>
          </p:nvSpPr>
          <p:spPr bwMode="auto">
            <a:xfrm>
              <a:off x="1484" y="3293"/>
              <a:ext cx="17" cy="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6" name="Rectangle 4432"/>
            <p:cNvSpPr>
              <a:spLocks noChangeArrowheads="1"/>
            </p:cNvSpPr>
            <p:nvPr/>
          </p:nvSpPr>
          <p:spPr bwMode="auto">
            <a:xfrm>
              <a:off x="1734" y="3293"/>
              <a:ext cx="17" cy="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7" name="Rectangle 4433"/>
            <p:cNvSpPr>
              <a:spLocks noChangeArrowheads="1"/>
            </p:cNvSpPr>
            <p:nvPr/>
          </p:nvSpPr>
          <p:spPr bwMode="auto">
            <a:xfrm>
              <a:off x="1609" y="3293"/>
              <a:ext cx="17" cy="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8" name="Rectangle 4434"/>
            <p:cNvSpPr>
              <a:spLocks noChangeArrowheads="1"/>
            </p:cNvSpPr>
            <p:nvPr/>
          </p:nvSpPr>
          <p:spPr bwMode="auto">
            <a:xfrm>
              <a:off x="1549" y="3293"/>
              <a:ext cx="21" cy="23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9" name="Freeform 4435"/>
            <p:cNvSpPr>
              <a:spLocks/>
            </p:cNvSpPr>
            <p:nvPr/>
          </p:nvSpPr>
          <p:spPr bwMode="auto">
            <a:xfrm>
              <a:off x="1695" y="2806"/>
              <a:ext cx="78" cy="47"/>
            </a:xfrm>
            <a:custGeom>
              <a:avLst/>
              <a:gdLst>
                <a:gd name="T0" fmla="*/ 0 w 78"/>
                <a:gd name="T1" fmla="*/ 47 h 47"/>
                <a:gd name="T2" fmla="*/ 9 w 78"/>
                <a:gd name="T3" fmla="*/ 0 h 47"/>
                <a:gd name="T4" fmla="*/ 69 w 78"/>
                <a:gd name="T5" fmla="*/ 0 h 47"/>
                <a:gd name="T6" fmla="*/ 78 w 78"/>
                <a:gd name="T7" fmla="*/ 47 h 47"/>
                <a:gd name="T8" fmla="*/ 0 w 78"/>
                <a:gd name="T9" fmla="*/ 47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47"/>
                <a:gd name="T17" fmla="*/ 78 w 78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47">
                  <a:moveTo>
                    <a:pt x="0" y="47"/>
                  </a:moveTo>
                  <a:lnTo>
                    <a:pt x="9" y="0"/>
                  </a:lnTo>
                  <a:lnTo>
                    <a:pt x="69" y="0"/>
                  </a:lnTo>
                  <a:lnTo>
                    <a:pt x="78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0" name="Freeform 4436"/>
            <p:cNvSpPr>
              <a:spLocks/>
            </p:cNvSpPr>
            <p:nvPr/>
          </p:nvSpPr>
          <p:spPr bwMode="auto">
            <a:xfrm>
              <a:off x="1924" y="2575"/>
              <a:ext cx="310" cy="177"/>
            </a:xfrm>
            <a:custGeom>
              <a:avLst/>
              <a:gdLst>
                <a:gd name="T0" fmla="*/ 310 w 310"/>
                <a:gd name="T1" fmla="*/ 0 h 177"/>
                <a:gd name="T2" fmla="*/ 310 w 310"/>
                <a:gd name="T3" fmla="*/ 46 h 177"/>
                <a:gd name="T4" fmla="*/ 189 w 310"/>
                <a:gd name="T5" fmla="*/ 46 h 177"/>
                <a:gd name="T6" fmla="*/ 189 w 310"/>
                <a:gd name="T7" fmla="*/ 177 h 177"/>
                <a:gd name="T8" fmla="*/ 120 w 310"/>
                <a:gd name="T9" fmla="*/ 177 h 177"/>
                <a:gd name="T10" fmla="*/ 120 w 310"/>
                <a:gd name="T11" fmla="*/ 46 h 177"/>
                <a:gd name="T12" fmla="*/ 0 w 310"/>
                <a:gd name="T13" fmla="*/ 46 h 177"/>
                <a:gd name="T14" fmla="*/ 0 w 310"/>
                <a:gd name="T15" fmla="*/ 0 h 177"/>
                <a:gd name="T16" fmla="*/ 310 w 310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0"/>
                <a:gd name="T28" fmla="*/ 0 h 177"/>
                <a:gd name="T29" fmla="*/ 310 w 310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0" h="177">
                  <a:moveTo>
                    <a:pt x="310" y="0"/>
                  </a:moveTo>
                  <a:lnTo>
                    <a:pt x="310" y="46"/>
                  </a:lnTo>
                  <a:lnTo>
                    <a:pt x="189" y="46"/>
                  </a:lnTo>
                  <a:lnTo>
                    <a:pt x="189" y="177"/>
                  </a:lnTo>
                  <a:lnTo>
                    <a:pt x="120" y="177"/>
                  </a:lnTo>
                  <a:lnTo>
                    <a:pt x="12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1" name="Freeform 4437"/>
            <p:cNvSpPr>
              <a:spLocks/>
            </p:cNvSpPr>
            <p:nvPr/>
          </p:nvSpPr>
          <p:spPr bwMode="auto">
            <a:xfrm>
              <a:off x="1958" y="2575"/>
              <a:ext cx="246" cy="177"/>
            </a:xfrm>
            <a:custGeom>
              <a:avLst/>
              <a:gdLst>
                <a:gd name="T0" fmla="*/ 246 w 246"/>
                <a:gd name="T1" fmla="*/ 0 h 177"/>
                <a:gd name="T2" fmla="*/ 246 w 246"/>
                <a:gd name="T3" fmla="*/ 46 h 177"/>
                <a:gd name="T4" fmla="*/ 151 w 246"/>
                <a:gd name="T5" fmla="*/ 46 h 177"/>
                <a:gd name="T6" fmla="*/ 151 w 246"/>
                <a:gd name="T7" fmla="*/ 177 h 177"/>
                <a:gd name="T8" fmla="*/ 95 w 246"/>
                <a:gd name="T9" fmla="*/ 177 h 177"/>
                <a:gd name="T10" fmla="*/ 95 w 246"/>
                <a:gd name="T11" fmla="*/ 46 h 177"/>
                <a:gd name="T12" fmla="*/ 0 w 246"/>
                <a:gd name="T13" fmla="*/ 46 h 177"/>
                <a:gd name="T14" fmla="*/ 0 w 246"/>
                <a:gd name="T15" fmla="*/ 0 h 177"/>
                <a:gd name="T16" fmla="*/ 246 w 246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6"/>
                <a:gd name="T28" fmla="*/ 0 h 177"/>
                <a:gd name="T29" fmla="*/ 246 w 246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6" h="177">
                  <a:moveTo>
                    <a:pt x="246" y="0"/>
                  </a:moveTo>
                  <a:lnTo>
                    <a:pt x="246" y="46"/>
                  </a:lnTo>
                  <a:lnTo>
                    <a:pt x="151" y="46"/>
                  </a:lnTo>
                  <a:lnTo>
                    <a:pt x="151" y="177"/>
                  </a:lnTo>
                  <a:lnTo>
                    <a:pt x="95" y="177"/>
                  </a:lnTo>
                  <a:lnTo>
                    <a:pt x="95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2" name="Freeform 4438"/>
            <p:cNvSpPr>
              <a:spLocks/>
            </p:cNvSpPr>
            <p:nvPr/>
          </p:nvSpPr>
          <p:spPr bwMode="auto">
            <a:xfrm>
              <a:off x="1988" y="2575"/>
              <a:ext cx="186" cy="177"/>
            </a:xfrm>
            <a:custGeom>
              <a:avLst/>
              <a:gdLst>
                <a:gd name="T0" fmla="*/ 186 w 186"/>
                <a:gd name="T1" fmla="*/ 0 h 177"/>
                <a:gd name="T2" fmla="*/ 186 w 186"/>
                <a:gd name="T3" fmla="*/ 46 h 177"/>
                <a:gd name="T4" fmla="*/ 112 w 186"/>
                <a:gd name="T5" fmla="*/ 46 h 177"/>
                <a:gd name="T6" fmla="*/ 112 w 186"/>
                <a:gd name="T7" fmla="*/ 177 h 177"/>
                <a:gd name="T8" fmla="*/ 69 w 186"/>
                <a:gd name="T9" fmla="*/ 177 h 177"/>
                <a:gd name="T10" fmla="*/ 69 w 186"/>
                <a:gd name="T11" fmla="*/ 46 h 177"/>
                <a:gd name="T12" fmla="*/ 0 w 186"/>
                <a:gd name="T13" fmla="*/ 46 h 177"/>
                <a:gd name="T14" fmla="*/ 0 w 186"/>
                <a:gd name="T15" fmla="*/ 0 h 177"/>
                <a:gd name="T16" fmla="*/ 186 w 186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6"/>
                <a:gd name="T28" fmla="*/ 0 h 177"/>
                <a:gd name="T29" fmla="*/ 186 w 186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6" h="177">
                  <a:moveTo>
                    <a:pt x="186" y="0"/>
                  </a:moveTo>
                  <a:lnTo>
                    <a:pt x="186" y="46"/>
                  </a:lnTo>
                  <a:lnTo>
                    <a:pt x="112" y="46"/>
                  </a:lnTo>
                  <a:lnTo>
                    <a:pt x="112" y="177"/>
                  </a:lnTo>
                  <a:lnTo>
                    <a:pt x="69" y="177"/>
                  </a:lnTo>
                  <a:lnTo>
                    <a:pt x="69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3" name="Freeform 4439"/>
            <p:cNvSpPr>
              <a:spLocks/>
            </p:cNvSpPr>
            <p:nvPr/>
          </p:nvSpPr>
          <p:spPr bwMode="auto">
            <a:xfrm>
              <a:off x="2019" y="2575"/>
              <a:ext cx="125" cy="177"/>
            </a:xfrm>
            <a:custGeom>
              <a:avLst/>
              <a:gdLst>
                <a:gd name="T0" fmla="*/ 125 w 125"/>
                <a:gd name="T1" fmla="*/ 0 h 177"/>
                <a:gd name="T2" fmla="*/ 125 w 125"/>
                <a:gd name="T3" fmla="*/ 46 h 177"/>
                <a:gd name="T4" fmla="*/ 77 w 125"/>
                <a:gd name="T5" fmla="*/ 46 h 177"/>
                <a:gd name="T6" fmla="*/ 77 w 125"/>
                <a:gd name="T7" fmla="*/ 177 h 177"/>
                <a:gd name="T8" fmla="*/ 47 w 125"/>
                <a:gd name="T9" fmla="*/ 177 h 177"/>
                <a:gd name="T10" fmla="*/ 47 w 125"/>
                <a:gd name="T11" fmla="*/ 46 h 177"/>
                <a:gd name="T12" fmla="*/ 0 w 125"/>
                <a:gd name="T13" fmla="*/ 46 h 177"/>
                <a:gd name="T14" fmla="*/ 0 w 125"/>
                <a:gd name="T15" fmla="*/ 0 h 177"/>
                <a:gd name="T16" fmla="*/ 125 w 125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5"/>
                <a:gd name="T28" fmla="*/ 0 h 177"/>
                <a:gd name="T29" fmla="*/ 125 w 125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5" h="177">
                  <a:moveTo>
                    <a:pt x="125" y="0"/>
                  </a:moveTo>
                  <a:lnTo>
                    <a:pt x="125" y="46"/>
                  </a:lnTo>
                  <a:lnTo>
                    <a:pt x="77" y="46"/>
                  </a:lnTo>
                  <a:lnTo>
                    <a:pt x="77" y="177"/>
                  </a:lnTo>
                  <a:lnTo>
                    <a:pt x="47" y="177"/>
                  </a:lnTo>
                  <a:lnTo>
                    <a:pt x="47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4" name="Freeform 4440"/>
            <p:cNvSpPr>
              <a:spLocks/>
            </p:cNvSpPr>
            <p:nvPr/>
          </p:nvSpPr>
          <p:spPr bwMode="auto">
            <a:xfrm>
              <a:off x="2044" y="2575"/>
              <a:ext cx="69" cy="177"/>
            </a:xfrm>
            <a:custGeom>
              <a:avLst/>
              <a:gdLst>
                <a:gd name="T0" fmla="*/ 69 w 69"/>
                <a:gd name="T1" fmla="*/ 0 h 177"/>
                <a:gd name="T2" fmla="*/ 69 w 69"/>
                <a:gd name="T3" fmla="*/ 46 h 177"/>
                <a:gd name="T4" fmla="*/ 44 w 69"/>
                <a:gd name="T5" fmla="*/ 46 h 177"/>
                <a:gd name="T6" fmla="*/ 44 w 69"/>
                <a:gd name="T7" fmla="*/ 177 h 177"/>
                <a:gd name="T8" fmla="*/ 31 w 69"/>
                <a:gd name="T9" fmla="*/ 177 h 177"/>
                <a:gd name="T10" fmla="*/ 31 w 69"/>
                <a:gd name="T11" fmla="*/ 46 h 177"/>
                <a:gd name="T12" fmla="*/ 0 w 69"/>
                <a:gd name="T13" fmla="*/ 46 h 177"/>
                <a:gd name="T14" fmla="*/ 0 w 69"/>
                <a:gd name="T15" fmla="*/ 0 h 177"/>
                <a:gd name="T16" fmla="*/ 69 w 69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"/>
                <a:gd name="T28" fmla="*/ 0 h 177"/>
                <a:gd name="T29" fmla="*/ 69 w 69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" h="177">
                  <a:moveTo>
                    <a:pt x="69" y="0"/>
                  </a:moveTo>
                  <a:lnTo>
                    <a:pt x="69" y="46"/>
                  </a:lnTo>
                  <a:lnTo>
                    <a:pt x="44" y="46"/>
                  </a:lnTo>
                  <a:lnTo>
                    <a:pt x="44" y="177"/>
                  </a:lnTo>
                  <a:lnTo>
                    <a:pt x="31" y="177"/>
                  </a:lnTo>
                  <a:lnTo>
                    <a:pt x="31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5" name="Freeform 4441"/>
            <p:cNvSpPr>
              <a:spLocks/>
            </p:cNvSpPr>
            <p:nvPr/>
          </p:nvSpPr>
          <p:spPr bwMode="auto">
            <a:xfrm>
              <a:off x="1924" y="2575"/>
              <a:ext cx="310" cy="177"/>
            </a:xfrm>
            <a:custGeom>
              <a:avLst/>
              <a:gdLst>
                <a:gd name="T0" fmla="*/ 310 w 310"/>
                <a:gd name="T1" fmla="*/ 0 h 177"/>
                <a:gd name="T2" fmla="*/ 310 w 310"/>
                <a:gd name="T3" fmla="*/ 46 h 177"/>
                <a:gd name="T4" fmla="*/ 189 w 310"/>
                <a:gd name="T5" fmla="*/ 46 h 177"/>
                <a:gd name="T6" fmla="*/ 189 w 310"/>
                <a:gd name="T7" fmla="*/ 177 h 177"/>
                <a:gd name="T8" fmla="*/ 120 w 310"/>
                <a:gd name="T9" fmla="*/ 177 h 177"/>
                <a:gd name="T10" fmla="*/ 120 w 310"/>
                <a:gd name="T11" fmla="*/ 46 h 177"/>
                <a:gd name="T12" fmla="*/ 0 w 310"/>
                <a:gd name="T13" fmla="*/ 46 h 177"/>
                <a:gd name="T14" fmla="*/ 0 w 310"/>
                <a:gd name="T15" fmla="*/ 0 h 177"/>
                <a:gd name="T16" fmla="*/ 310 w 310"/>
                <a:gd name="T17" fmla="*/ 0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0"/>
                <a:gd name="T28" fmla="*/ 0 h 177"/>
                <a:gd name="T29" fmla="*/ 310 w 310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0" h="177">
                  <a:moveTo>
                    <a:pt x="310" y="0"/>
                  </a:moveTo>
                  <a:lnTo>
                    <a:pt x="310" y="46"/>
                  </a:lnTo>
                  <a:lnTo>
                    <a:pt x="189" y="46"/>
                  </a:lnTo>
                  <a:lnTo>
                    <a:pt x="189" y="177"/>
                  </a:lnTo>
                  <a:lnTo>
                    <a:pt x="120" y="177"/>
                  </a:lnTo>
                  <a:lnTo>
                    <a:pt x="12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31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6" name="Line 4442"/>
            <p:cNvSpPr>
              <a:spLocks noChangeShapeType="1"/>
            </p:cNvSpPr>
            <p:nvPr/>
          </p:nvSpPr>
          <p:spPr bwMode="auto">
            <a:xfrm flipV="1">
              <a:off x="1812" y="2853"/>
              <a:ext cx="1" cy="3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7" name="Line 4443"/>
            <p:cNvSpPr>
              <a:spLocks noChangeShapeType="1"/>
            </p:cNvSpPr>
            <p:nvPr/>
          </p:nvSpPr>
          <p:spPr bwMode="auto">
            <a:xfrm flipV="1">
              <a:off x="2195" y="2984"/>
              <a:ext cx="1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8" name="Line 4444"/>
            <p:cNvSpPr>
              <a:spLocks noChangeShapeType="1"/>
            </p:cNvSpPr>
            <p:nvPr/>
          </p:nvSpPr>
          <p:spPr bwMode="auto">
            <a:xfrm flipV="1">
              <a:off x="2290" y="2984"/>
              <a:ext cx="1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9" name="Line 4445"/>
            <p:cNvSpPr>
              <a:spLocks noChangeShapeType="1"/>
            </p:cNvSpPr>
            <p:nvPr/>
          </p:nvSpPr>
          <p:spPr bwMode="auto">
            <a:xfrm>
              <a:off x="2044" y="2621"/>
              <a:ext cx="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0" name="Line 4446"/>
            <p:cNvSpPr>
              <a:spLocks noChangeShapeType="1"/>
            </p:cNvSpPr>
            <p:nvPr/>
          </p:nvSpPr>
          <p:spPr bwMode="auto">
            <a:xfrm>
              <a:off x="1540" y="3393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1" name="Line 4447"/>
            <p:cNvSpPr>
              <a:spLocks noChangeShapeType="1"/>
            </p:cNvSpPr>
            <p:nvPr/>
          </p:nvSpPr>
          <p:spPr bwMode="auto">
            <a:xfrm>
              <a:off x="1928" y="3393"/>
              <a:ext cx="15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2" name="Rectangle 4448"/>
            <p:cNvSpPr>
              <a:spLocks noChangeArrowheads="1"/>
            </p:cNvSpPr>
            <p:nvPr/>
          </p:nvSpPr>
          <p:spPr bwMode="auto">
            <a:xfrm>
              <a:off x="2001" y="2806"/>
              <a:ext cx="138" cy="101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3" name="Rectangle 4449"/>
            <p:cNvSpPr>
              <a:spLocks noChangeArrowheads="1"/>
            </p:cNvSpPr>
            <p:nvPr/>
          </p:nvSpPr>
          <p:spPr bwMode="auto">
            <a:xfrm>
              <a:off x="1829" y="2891"/>
              <a:ext cx="39" cy="108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4" name="Line 4450"/>
            <p:cNvSpPr>
              <a:spLocks noChangeShapeType="1"/>
            </p:cNvSpPr>
            <p:nvPr/>
          </p:nvSpPr>
          <p:spPr bwMode="auto">
            <a:xfrm flipV="1">
              <a:off x="1889" y="3108"/>
              <a:ext cx="1" cy="208"/>
            </a:xfrm>
            <a:prstGeom prst="line">
              <a:avLst/>
            </a:prstGeom>
            <a:noFill/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5" name="Line 4451"/>
            <p:cNvSpPr>
              <a:spLocks noChangeShapeType="1"/>
            </p:cNvSpPr>
            <p:nvPr/>
          </p:nvSpPr>
          <p:spPr bwMode="auto">
            <a:xfrm flipV="1">
              <a:off x="1889" y="2752"/>
              <a:ext cx="1" cy="209"/>
            </a:xfrm>
            <a:prstGeom prst="line">
              <a:avLst/>
            </a:prstGeom>
            <a:noFill/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6" name="Rectangle 4452"/>
            <p:cNvSpPr>
              <a:spLocks noChangeArrowheads="1"/>
            </p:cNvSpPr>
            <p:nvPr/>
          </p:nvSpPr>
          <p:spPr bwMode="auto">
            <a:xfrm>
              <a:off x="1984" y="3370"/>
              <a:ext cx="39" cy="23"/>
            </a:xfrm>
            <a:prstGeom prst="rect">
              <a:avLst/>
            </a:prstGeom>
            <a:solidFill>
              <a:srgbClr val="7F7F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7" name="Rectangle 4453"/>
            <p:cNvSpPr>
              <a:spLocks noChangeArrowheads="1"/>
            </p:cNvSpPr>
            <p:nvPr/>
          </p:nvSpPr>
          <p:spPr bwMode="auto">
            <a:xfrm>
              <a:off x="1001" y="2806"/>
              <a:ext cx="388" cy="611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8" name="Rectangle 4454"/>
            <p:cNvSpPr>
              <a:spLocks noChangeArrowheads="1"/>
            </p:cNvSpPr>
            <p:nvPr/>
          </p:nvSpPr>
          <p:spPr bwMode="auto">
            <a:xfrm>
              <a:off x="1001" y="2806"/>
              <a:ext cx="388" cy="3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9" name="Rectangle 4455"/>
            <p:cNvSpPr>
              <a:spLocks noChangeArrowheads="1"/>
            </p:cNvSpPr>
            <p:nvPr/>
          </p:nvSpPr>
          <p:spPr bwMode="auto">
            <a:xfrm>
              <a:off x="1001" y="2806"/>
              <a:ext cx="388" cy="16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0" name="Rectangle 4456"/>
            <p:cNvSpPr>
              <a:spLocks noChangeArrowheads="1"/>
            </p:cNvSpPr>
            <p:nvPr/>
          </p:nvSpPr>
          <p:spPr bwMode="auto">
            <a:xfrm>
              <a:off x="1001" y="2845"/>
              <a:ext cx="388" cy="46"/>
            </a:xfrm>
            <a:prstGeom prst="rect">
              <a:avLst/>
            </a:prstGeom>
            <a:solidFill>
              <a:srgbClr val="E5E5E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1" name="Rectangle 4457"/>
            <p:cNvSpPr>
              <a:spLocks noChangeArrowheads="1"/>
            </p:cNvSpPr>
            <p:nvPr/>
          </p:nvSpPr>
          <p:spPr bwMode="auto">
            <a:xfrm>
              <a:off x="1001" y="2806"/>
              <a:ext cx="388" cy="61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2" name="Freeform 4458"/>
            <p:cNvSpPr>
              <a:spLocks/>
            </p:cNvSpPr>
            <p:nvPr/>
          </p:nvSpPr>
          <p:spPr bwMode="auto">
            <a:xfrm>
              <a:off x="501" y="2752"/>
              <a:ext cx="474" cy="410"/>
            </a:xfrm>
            <a:custGeom>
              <a:avLst/>
              <a:gdLst>
                <a:gd name="T0" fmla="*/ 423 w 474"/>
                <a:gd name="T1" fmla="*/ 410 h 410"/>
                <a:gd name="T2" fmla="*/ 78 w 474"/>
                <a:gd name="T3" fmla="*/ 410 h 410"/>
                <a:gd name="T4" fmla="*/ 0 w 474"/>
                <a:gd name="T5" fmla="*/ 386 h 410"/>
                <a:gd name="T6" fmla="*/ 0 w 474"/>
                <a:gd name="T7" fmla="*/ 23 h 410"/>
                <a:gd name="T8" fmla="*/ 78 w 474"/>
                <a:gd name="T9" fmla="*/ 0 h 410"/>
                <a:gd name="T10" fmla="*/ 423 w 474"/>
                <a:gd name="T11" fmla="*/ 0 h 410"/>
                <a:gd name="T12" fmla="*/ 423 w 474"/>
                <a:gd name="T13" fmla="*/ 39 h 410"/>
                <a:gd name="T14" fmla="*/ 474 w 474"/>
                <a:gd name="T15" fmla="*/ 78 h 410"/>
                <a:gd name="T16" fmla="*/ 474 w 474"/>
                <a:gd name="T17" fmla="*/ 332 h 410"/>
                <a:gd name="T18" fmla="*/ 423 w 474"/>
                <a:gd name="T19" fmla="*/ 371 h 410"/>
                <a:gd name="T20" fmla="*/ 423 w 474"/>
                <a:gd name="T21" fmla="*/ 410 h 4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410"/>
                <a:gd name="T35" fmla="*/ 474 w 474"/>
                <a:gd name="T36" fmla="*/ 410 h 4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410">
                  <a:moveTo>
                    <a:pt x="423" y="410"/>
                  </a:moveTo>
                  <a:lnTo>
                    <a:pt x="78" y="410"/>
                  </a:lnTo>
                  <a:lnTo>
                    <a:pt x="0" y="386"/>
                  </a:lnTo>
                  <a:lnTo>
                    <a:pt x="0" y="23"/>
                  </a:lnTo>
                  <a:lnTo>
                    <a:pt x="78" y="0"/>
                  </a:lnTo>
                  <a:lnTo>
                    <a:pt x="423" y="0"/>
                  </a:lnTo>
                  <a:lnTo>
                    <a:pt x="423" y="39"/>
                  </a:lnTo>
                  <a:lnTo>
                    <a:pt x="474" y="78"/>
                  </a:lnTo>
                  <a:lnTo>
                    <a:pt x="474" y="332"/>
                  </a:lnTo>
                  <a:lnTo>
                    <a:pt x="423" y="371"/>
                  </a:lnTo>
                  <a:lnTo>
                    <a:pt x="423" y="41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3" name="Freeform 4459"/>
            <p:cNvSpPr>
              <a:spLocks/>
            </p:cNvSpPr>
            <p:nvPr/>
          </p:nvSpPr>
          <p:spPr bwMode="auto">
            <a:xfrm>
              <a:off x="501" y="2791"/>
              <a:ext cx="474" cy="332"/>
            </a:xfrm>
            <a:custGeom>
              <a:avLst/>
              <a:gdLst>
                <a:gd name="T0" fmla="*/ 427 w 474"/>
                <a:gd name="T1" fmla="*/ 332 h 332"/>
                <a:gd name="T2" fmla="*/ 78 w 474"/>
                <a:gd name="T3" fmla="*/ 332 h 332"/>
                <a:gd name="T4" fmla="*/ 0 w 474"/>
                <a:gd name="T5" fmla="*/ 309 h 332"/>
                <a:gd name="T6" fmla="*/ 0 w 474"/>
                <a:gd name="T7" fmla="*/ 23 h 332"/>
                <a:gd name="T8" fmla="*/ 78 w 474"/>
                <a:gd name="T9" fmla="*/ 0 h 332"/>
                <a:gd name="T10" fmla="*/ 427 w 474"/>
                <a:gd name="T11" fmla="*/ 0 h 332"/>
                <a:gd name="T12" fmla="*/ 427 w 474"/>
                <a:gd name="T13" fmla="*/ 31 h 332"/>
                <a:gd name="T14" fmla="*/ 474 w 474"/>
                <a:gd name="T15" fmla="*/ 62 h 332"/>
                <a:gd name="T16" fmla="*/ 474 w 474"/>
                <a:gd name="T17" fmla="*/ 270 h 332"/>
                <a:gd name="T18" fmla="*/ 427 w 474"/>
                <a:gd name="T19" fmla="*/ 301 h 332"/>
                <a:gd name="T20" fmla="*/ 427 w 474"/>
                <a:gd name="T21" fmla="*/ 332 h 3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332"/>
                <a:gd name="T35" fmla="*/ 474 w 474"/>
                <a:gd name="T36" fmla="*/ 332 h 3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332">
                  <a:moveTo>
                    <a:pt x="427" y="332"/>
                  </a:moveTo>
                  <a:lnTo>
                    <a:pt x="78" y="332"/>
                  </a:lnTo>
                  <a:lnTo>
                    <a:pt x="0" y="309"/>
                  </a:lnTo>
                  <a:lnTo>
                    <a:pt x="0" y="23"/>
                  </a:lnTo>
                  <a:lnTo>
                    <a:pt x="78" y="0"/>
                  </a:lnTo>
                  <a:lnTo>
                    <a:pt x="427" y="0"/>
                  </a:lnTo>
                  <a:lnTo>
                    <a:pt x="427" y="31"/>
                  </a:lnTo>
                  <a:lnTo>
                    <a:pt x="474" y="62"/>
                  </a:lnTo>
                  <a:lnTo>
                    <a:pt x="474" y="270"/>
                  </a:lnTo>
                  <a:lnTo>
                    <a:pt x="427" y="301"/>
                  </a:lnTo>
                  <a:lnTo>
                    <a:pt x="427" y="33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4" name="Freeform 4460"/>
            <p:cNvSpPr>
              <a:spLocks/>
            </p:cNvSpPr>
            <p:nvPr/>
          </p:nvSpPr>
          <p:spPr bwMode="auto">
            <a:xfrm>
              <a:off x="501" y="2837"/>
              <a:ext cx="474" cy="240"/>
            </a:xfrm>
            <a:custGeom>
              <a:avLst/>
              <a:gdLst>
                <a:gd name="T0" fmla="*/ 427 w 474"/>
                <a:gd name="T1" fmla="*/ 240 h 240"/>
                <a:gd name="T2" fmla="*/ 78 w 474"/>
                <a:gd name="T3" fmla="*/ 240 h 240"/>
                <a:gd name="T4" fmla="*/ 0 w 474"/>
                <a:gd name="T5" fmla="*/ 224 h 240"/>
                <a:gd name="T6" fmla="*/ 0 w 474"/>
                <a:gd name="T7" fmla="*/ 16 h 240"/>
                <a:gd name="T8" fmla="*/ 78 w 474"/>
                <a:gd name="T9" fmla="*/ 0 h 240"/>
                <a:gd name="T10" fmla="*/ 427 w 474"/>
                <a:gd name="T11" fmla="*/ 0 h 240"/>
                <a:gd name="T12" fmla="*/ 427 w 474"/>
                <a:gd name="T13" fmla="*/ 23 h 240"/>
                <a:gd name="T14" fmla="*/ 474 w 474"/>
                <a:gd name="T15" fmla="*/ 47 h 240"/>
                <a:gd name="T16" fmla="*/ 474 w 474"/>
                <a:gd name="T17" fmla="*/ 193 h 240"/>
                <a:gd name="T18" fmla="*/ 427 w 474"/>
                <a:gd name="T19" fmla="*/ 217 h 240"/>
                <a:gd name="T20" fmla="*/ 427 w 474"/>
                <a:gd name="T21" fmla="*/ 240 h 2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240"/>
                <a:gd name="T35" fmla="*/ 474 w 474"/>
                <a:gd name="T36" fmla="*/ 240 h 2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240">
                  <a:moveTo>
                    <a:pt x="427" y="240"/>
                  </a:moveTo>
                  <a:lnTo>
                    <a:pt x="78" y="240"/>
                  </a:lnTo>
                  <a:lnTo>
                    <a:pt x="0" y="224"/>
                  </a:lnTo>
                  <a:lnTo>
                    <a:pt x="0" y="16"/>
                  </a:lnTo>
                  <a:lnTo>
                    <a:pt x="78" y="0"/>
                  </a:lnTo>
                  <a:lnTo>
                    <a:pt x="427" y="0"/>
                  </a:lnTo>
                  <a:lnTo>
                    <a:pt x="427" y="23"/>
                  </a:lnTo>
                  <a:lnTo>
                    <a:pt x="474" y="47"/>
                  </a:lnTo>
                  <a:lnTo>
                    <a:pt x="474" y="193"/>
                  </a:lnTo>
                  <a:lnTo>
                    <a:pt x="427" y="217"/>
                  </a:lnTo>
                  <a:lnTo>
                    <a:pt x="427" y="24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5" name="Freeform 4461"/>
            <p:cNvSpPr>
              <a:spLocks/>
            </p:cNvSpPr>
            <p:nvPr/>
          </p:nvSpPr>
          <p:spPr bwMode="auto">
            <a:xfrm>
              <a:off x="501" y="2876"/>
              <a:ext cx="474" cy="162"/>
            </a:xfrm>
            <a:custGeom>
              <a:avLst/>
              <a:gdLst>
                <a:gd name="T0" fmla="*/ 427 w 474"/>
                <a:gd name="T1" fmla="*/ 162 h 162"/>
                <a:gd name="T2" fmla="*/ 78 w 474"/>
                <a:gd name="T3" fmla="*/ 162 h 162"/>
                <a:gd name="T4" fmla="*/ 0 w 474"/>
                <a:gd name="T5" fmla="*/ 154 h 162"/>
                <a:gd name="T6" fmla="*/ 0 w 474"/>
                <a:gd name="T7" fmla="*/ 8 h 162"/>
                <a:gd name="T8" fmla="*/ 78 w 474"/>
                <a:gd name="T9" fmla="*/ 0 h 162"/>
                <a:gd name="T10" fmla="*/ 427 w 474"/>
                <a:gd name="T11" fmla="*/ 0 h 162"/>
                <a:gd name="T12" fmla="*/ 427 w 474"/>
                <a:gd name="T13" fmla="*/ 15 h 162"/>
                <a:gd name="T14" fmla="*/ 474 w 474"/>
                <a:gd name="T15" fmla="*/ 31 h 162"/>
                <a:gd name="T16" fmla="*/ 474 w 474"/>
                <a:gd name="T17" fmla="*/ 131 h 162"/>
                <a:gd name="T18" fmla="*/ 427 w 474"/>
                <a:gd name="T19" fmla="*/ 147 h 162"/>
                <a:gd name="T20" fmla="*/ 427 w 474"/>
                <a:gd name="T21" fmla="*/ 162 h 1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162"/>
                <a:gd name="T35" fmla="*/ 474 w 474"/>
                <a:gd name="T36" fmla="*/ 162 h 1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162">
                  <a:moveTo>
                    <a:pt x="427" y="162"/>
                  </a:moveTo>
                  <a:lnTo>
                    <a:pt x="78" y="162"/>
                  </a:lnTo>
                  <a:lnTo>
                    <a:pt x="0" y="154"/>
                  </a:lnTo>
                  <a:lnTo>
                    <a:pt x="0" y="8"/>
                  </a:lnTo>
                  <a:lnTo>
                    <a:pt x="78" y="0"/>
                  </a:lnTo>
                  <a:lnTo>
                    <a:pt x="427" y="0"/>
                  </a:lnTo>
                  <a:lnTo>
                    <a:pt x="427" y="15"/>
                  </a:lnTo>
                  <a:lnTo>
                    <a:pt x="474" y="31"/>
                  </a:lnTo>
                  <a:lnTo>
                    <a:pt x="474" y="131"/>
                  </a:lnTo>
                  <a:lnTo>
                    <a:pt x="427" y="147"/>
                  </a:lnTo>
                  <a:lnTo>
                    <a:pt x="427" y="1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6" name="Freeform 4462"/>
            <p:cNvSpPr>
              <a:spLocks/>
            </p:cNvSpPr>
            <p:nvPr/>
          </p:nvSpPr>
          <p:spPr bwMode="auto">
            <a:xfrm>
              <a:off x="501" y="2922"/>
              <a:ext cx="474" cy="77"/>
            </a:xfrm>
            <a:custGeom>
              <a:avLst/>
              <a:gdLst>
                <a:gd name="T0" fmla="*/ 423 w 474"/>
                <a:gd name="T1" fmla="*/ 77 h 77"/>
                <a:gd name="T2" fmla="*/ 78 w 474"/>
                <a:gd name="T3" fmla="*/ 77 h 77"/>
                <a:gd name="T4" fmla="*/ 0 w 474"/>
                <a:gd name="T5" fmla="*/ 70 h 77"/>
                <a:gd name="T6" fmla="*/ 0 w 474"/>
                <a:gd name="T7" fmla="*/ 0 h 77"/>
                <a:gd name="T8" fmla="*/ 78 w 474"/>
                <a:gd name="T9" fmla="*/ 0 h 77"/>
                <a:gd name="T10" fmla="*/ 423 w 474"/>
                <a:gd name="T11" fmla="*/ 0 h 77"/>
                <a:gd name="T12" fmla="*/ 423 w 474"/>
                <a:gd name="T13" fmla="*/ 0 h 77"/>
                <a:gd name="T14" fmla="*/ 474 w 474"/>
                <a:gd name="T15" fmla="*/ 8 h 77"/>
                <a:gd name="T16" fmla="*/ 474 w 474"/>
                <a:gd name="T17" fmla="*/ 62 h 77"/>
                <a:gd name="T18" fmla="*/ 423 w 474"/>
                <a:gd name="T19" fmla="*/ 70 h 77"/>
                <a:gd name="T20" fmla="*/ 423 w 474"/>
                <a:gd name="T21" fmla="*/ 77 h 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77"/>
                <a:gd name="T35" fmla="*/ 474 w 474"/>
                <a:gd name="T36" fmla="*/ 77 h 7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77">
                  <a:moveTo>
                    <a:pt x="423" y="77"/>
                  </a:moveTo>
                  <a:lnTo>
                    <a:pt x="78" y="77"/>
                  </a:lnTo>
                  <a:lnTo>
                    <a:pt x="0" y="70"/>
                  </a:lnTo>
                  <a:lnTo>
                    <a:pt x="0" y="0"/>
                  </a:lnTo>
                  <a:lnTo>
                    <a:pt x="78" y="0"/>
                  </a:lnTo>
                  <a:lnTo>
                    <a:pt x="423" y="0"/>
                  </a:lnTo>
                  <a:lnTo>
                    <a:pt x="474" y="8"/>
                  </a:lnTo>
                  <a:lnTo>
                    <a:pt x="474" y="62"/>
                  </a:lnTo>
                  <a:lnTo>
                    <a:pt x="423" y="70"/>
                  </a:lnTo>
                  <a:lnTo>
                    <a:pt x="423" y="77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7" name="Freeform 4463"/>
            <p:cNvSpPr>
              <a:spLocks/>
            </p:cNvSpPr>
            <p:nvPr/>
          </p:nvSpPr>
          <p:spPr bwMode="auto">
            <a:xfrm>
              <a:off x="501" y="2752"/>
              <a:ext cx="474" cy="410"/>
            </a:xfrm>
            <a:custGeom>
              <a:avLst/>
              <a:gdLst>
                <a:gd name="T0" fmla="*/ 423 w 474"/>
                <a:gd name="T1" fmla="*/ 410 h 410"/>
                <a:gd name="T2" fmla="*/ 78 w 474"/>
                <a:gd name="T3" fmla="*/ 410 h 410"/>
                <a:gd name="T4" fmla="*/ 0 w 474"/>
                <a:gd name="T5" fmla="*/ 386 h 410"/>
                <a:gd name="T6" fmla="*/ 0 w 474"/>
                <a:gd name="T7" fmla="*/ 23 h 410"/>
                <a:gd name="T8" fmla="*/ 78 w 474"/>
                <a:gd name="T9" fmla="*/ 0 h 410"/>
                <a:gd name="T10" fmla="*/ 423 w 474"/>
                <a:gd name="T11" fmla="*/ 0 h 410"/>
                <a:gd name="T12" fmla="*/ 423 w 474"/>
                <a:gd name="T13" fmla="*/ 39 h 410"/>
                <a:gd name="T14" fmla="*/ 474 w 474"/>
                <a:gd name="T15" fmla="*/ 78 h 410"/>
                <a:gd name="T16" fmla="*/ 474 w 474"/>
                <a:gd name="T17" fmla="*/ 332 h 410"/>
                <a:gd name="T18" fmla="*/ 423 w 474"/>
                <a:gd name="T19" fmla="*/ 371 h 410"/>
                <a:gd name="T20" fmla="*/ 423 w 474"/>
                <a:gd name="T21" fmla="*/ 410 h 4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4"/>
                <a:gd name="T34" fmla="*/ 0 h 410"/>
                <a:gd name="T35" fmla="*/ 474 w 474"/>
                <a:gd name="T36" fmla="*/ 410 h 4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4" h="410">
                  <a:moveTo>
                    <a:pt x="423" y="410"/>
                  </a:moveTo>
                  <a:lnTo>
                    <a:pt x="78" y="410"/>
                  </a:lnTo>
                  <a:lnTo>
                    <a:pt x="0" y="386"/>
                  </a:lnTo>
                  <a:lnTo>
                    <a:pt x="0" y="23"/>
                  </a:lnTo>
                  <a:lnTo>
                    <a:pt x="78" y="0"/>
                  </a:lnTo>
                  <a:lnTo>
                    <a:pt x="423" y="0"/>
                  </a:lnTo>
                  <a:lnTo>
                    <a:pt x="423" y="39"/>
                  </a:lnTo>
                  <a:lnTo>
                    <a:pt x="474" y="78"/>
                  </a:lnTo>
                  <a:lnTo>
                    <a:pt x="474" y="332"/>
                  </a:lnTo>
                  <a:lnTo>
                    <a:pt x="423" y="371"/>
                  </a:lnTo>
                  <a:lnTo>
                    <a:pt x="423" y="4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8" name="Rectangle 4464"/>
            <p:cNvSpPr>
              <a:spLocks noChangeArrowheads="1"/>
            </p:cNvSpPr>
            <p:nvPr/>
          </p:nvSpPr>
          <p:spPr bwMode="auto">
            <a:xfrm>
              <a:off x="618" y="3216"/>
              <a:ext cx="267" cy="201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9" name="Rectangle 4465"/>
            <p:cNvSpPr>
              <a:spLocks noChangeArrowheads="1"/>
            </p:cNvSpPr>
            <p:nvPr/>
          </p:nvSpPr>
          <p:spPr bwMode="auto">
            <a:xfrm>
              <a:off x="635" y="3007"/>
              <a:ext cx="138" cy="209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0" name="Freeform 4466"/>
            <p:cNvSpPr>
              <a:spLocks/>
            </p:cNvSpPr>
            <p:nvPr/>
          </p:nvSpPr>
          <p:spPr bwMode="auto">
            <a:xfrm>
              <a:off x="656" y="3038"/>
              <a:ext cx="95" cy="147"/>
            </a:xfrm>
            <a:custGeom>
              <a:avLst/>
              <a:gdLst>
                <a:gd name="T0" fmla="*/ 0 w 95"/>
                <a:gd name="T1" fmla="*/ 147 h 147"/>
                <a:gd name="T2" fmla="*/ 0 w 95"/>
                <a:gd name="T3" fmla="*/ 0 h 147"/>
                <a:gd name="T4" fmla="*/ 95 w 95"/>
                <a:gd name="T5" fmla="*/ 0 h 147"/>
                <a:gd name="T6" fmla="*/ 0 60000 65536"/>
                <a:gd name="T7" fmla="*/ 0 60000 65536"/>
                <a:gd name="T8" fmla="*/ 0 60000 65536"/>
                <a:gd name="T9" fmla="*/ 0 w 95"/>
                <a:gd name="T10" fmla="*/ 0 h 147"/>
                <a:gd name="T11" fmla="*/ 95 w 95"/>
                <a:gd name="T12" fmla="*/ 147 h 1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5" h="147">
                  <a:moveTo>
                    <a:pt x="0" y="147"/>
                  </a:moveTo>
                  <a:lnTo>
                    <a:pt x="0" y="0"/>
                  </a:lnTo>
                  <a:lnTo>
                    <a:pt x="95" y="0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1" name="Rectangle 4467"/>
            <p:cNvSpPr>
              <a:spLocks noChangeArrowheads="1"/>
            </p:cNvSpPr>
            <p:nvPr/>
          </p:nvSpPr>
          <p:spPr bwMode="auto">
            <a:xfrm>
              <a:off x="648" y="3185"/>
              <a:ext cx="8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2" name="Rectangle 4468"/>
            <p:cNvSpPr>
              <a:spLocks noChangeArrowheads="1"/>
            </p:cNvSpPr>
            <p:nvPr/>
          </p:nvSpPr>
          <p:spPr bwMode="auto">
            <a:xfrm>
              <a:off x="751" y="3185"/>
              <a:ext cx="9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3" name="Rectangle 4469"/>
            <p:cNvSpPr>
              <a:spLocks noChangeArrowheads="1"/>
            </p:cNvSpPr>
            <p:nvPr/>
          </p:nvSpPr>
          <p:spPr bwMode="auto">
            <a:xfrm>
              <a:off x="751" y="3023"/>
              <a:ext cx="9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4" name="Rectangle 4470"/>
            <p:cNvSpPr>
              <a:spLocks noChangeArrowheads="1"/>
            </p:cNvSpPr>
            <p:nvPr/>
          </p:nvSpPr>
          <p:spPr bwMode="auto">
            <a:xfrm>
              <a:off x="648" y="3023"/>
              <a:ext cx="8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5" name="Line 4471"/>
            <p:cNvSpPr>
              <a:spLocks noChangeShapeType="1"/>
            </p:cNvSpPr>
            <p:nvPr/>
          </p:nvSpPr>
          <p:spPr bwMode="auto">
            <a:xfrm flipV="1">
              <a:off x="924" y="2791"/>
              <a:ext cx="1" cy="3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6" name="Rectangle 4472"/>
            <p:cNvSpPr>
              <a:spLocks noChangeArrowheads="1"/>
            </p:cNvSpPr>
            <p:nvPr/>
          </p:nvSpPr>
          <p:spPr bwMode="auto">
            <a:xfrm>
              <a:off x="618" y="2752"/>
              <a:ext cx="288" cy="217"/>
            </a:xfrm>
            <a:prstGeom prst="rect">
              <a:avLst/>
            </a:prstGeom>
            <a:solidFill>
              <a:srgbClr val="4C4C4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7" name="Rectangle 4473"/>
            <p:cNvSpPr>
              <a:spLocks noChangeArrowheads="1"/>
            </p:cNvSpPr>
            <p:nvPr/>
          </p:nvSpPr>
          <p:spPr bwMode="auto">
            <a:xfrm>
              <a:off x="618" y="2907"/>
              <a:ext cx="297" cy="15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8" name="Rectangle 4474"/>
            <p:cNvSpPr>
              <a:spLocks noChangeArrowheads="1"/>
            </p:cNvSpPr>
            <p:nvPr/>
          </p:nvSpPr>
          <p:spPr bwMode="auto">
            <a:xfrm>
              <a:off x="618" y="2945"/>
              <a:ext cx="297" cy="1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9" name="Rectangle 4475"/>
            <p:cNvSpPr>
              <a:spLocks noChangeArrowheads="1"/>
            </p:cNvSpPr>
            <p:nvPr/>
          </p:nvSpPr>
          <p:spPr bwMode="auto">
            <a:xfrm>
              <a:off x="618" y="2830"/>
              <a:ext cx="297" cy="15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0" name="Rectangle 4476"/>
            <p:cNvSpPr>
              <a:spLocks noChangeArrowheads="1"/>
            </p:cNvSpPr>
            <p:nvPr/>
          </p:nvSpPr>
          <p:spPr bwMode="auto">
            <a:xfrm>
              <a:off x="618" y="2868"/>
              <a:ext cx="297" cy="16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1" name="Rectangle 4477"/>
            <p:cNvSpPr>
              <a:spLocks noChangeArrowheads="1"/>
            </p:cNvSpPr>
            <p:nvPr/>
          </p:nvSpPr>
          <p:spPr bwMode="auto">
            <a:xfrm>
              <a:off x="618" y="2806"/>
              <a:ext cx="297" cy="8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2" name="Rectangle 4478"/>
            <p:cNvSpPr>
              <a:spLocks noChangeArrowheads="1"/>
            </p:cNvSpPr>
            <p:nvPr/>
          </p:nvSpPr>
          <p:spPr bwMode="auto">
            <a:xfrm>
              <a:off x="618" y="2775"/>
              <a:ext cx="297" cy="16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3" name="Rectangle 4479"/>
            <p:cNvSpPr>
              <a:spLocks noChangeArrowheads="1"/>
            </p:cNvSpPr>
            <p:nvPr/>
          </p:nvSpPr>
          <p:spPr bwMode="auto">
            <a:xfrm>
              <a:off x="618" y="2752"/>
              <a:ext cx="297" cy="16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cxnSp>
        <p:nvCxnSpPr>
          <p:cNvPr id="684" name="Straight Arrow Connector 683"/>
          <p:cNvCxnSpPr/>
          <p:nvPr/>
        </p:nvCxnSpPr>
        <p:spPr>
          <a:xfrm flipH="1">
            <a:off x="8242539" y="5908374"/>
            <a:ext cx="22860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" name="TextBox 685"/>
          <p:cNvSpPr txBox="1"/>
          <p:nvPr/>
        </p:nvSpPr>
        <p:spPr>
          <a:xfrm>
            <a:off x="8095674" y="6438899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Shell boilers</a:t>
            </a:r>
            <a:endParaRPr lang="en-US" sz="1000" dirty="0"/>
          </a:p>
        </p:txBody>
      </p:sp>
      <p:cxnSp>
        <p:nvCxnSpPr>
          <p:cNvPr id="688" name="Straight Arrow Connector 687"/>
          <p:cNvCxnSpPr/>
          <p:nvPr/>
        </p:nvCxnSpPr>
        <p:spPr>
          <a:xfrm>
            <a:off x="8458200" y="5333998"/>
            <a:ext cx="0" cy="571501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cecilewesolowski.com/files/gimgs/6_american-house-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" y="876299"/>
            <a:ext cx="1387415" cy="8186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559" name="Group 558"/>
          <p:cNvGrpSpPr/>
          <p:nvPr/>
        </p:nvGrpSpPr>
        <p:grpSpPr>
          <a:xfrm>
            <a:off x="2307566" y="971908"/>
            <a:ext cx="253042" cy="733245"/>
            <a:chOff x="2378015" y="533400"/>
            <a:chExt cx="253042" cy="733245"/>
          </a:xfrm>
        </p:grpSpPr>
        <p:sp>
          <p:nvSpPr>
            <p:cNvPr id="558" name="Rectangle 557"/>
            <p:cNvSpPr/>
            <p:nvPr/>
          </p:nvSpPr>
          <p:spPr>
            <a:xfrm>
              <a:off x="2378015" y="809445"/>
              <a:ext cx="253042" cy="457200"/>
            </a:xfrm>
            <a:prstGeom prst="rect">
              <a:avLst/>
            </a:prstGeom>
            <a:solidFill>
              <a:srgbClr val="DDDDDD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7" name="Group 556"/>
            <p:cNvGrpSpPr/>
            <p:nvPr/>
          </p:nvGrpSpPr>
          <p:grpSpPr>
            <a:xfrm>
              <a:off x="2438400" y="533400"/>
              <a:ext cx="122208" cy="691371"/>
              <a:chOff x="990600" y="2895602"/>
              <a:chExt cx="152400" cy="866773"/>
            </a:xfrm>
          </p:grpSpPr>
          <p:grpSp>
            <p:nvGrpSpPr>
              <p:cNvPr id="440" name="Group 380"/>
              <p:cNvGrpSpPr>
                <a:grpSpLocks/>
              </p:cNvGrpSpPr>
              <p:nvPr/>
            </p:nvGrpSpPr>
            <p:grpSpPr bwMode="auto">
              <a:xfrm>
                <a:off x="990600" y="3200400"/>
                <a:ext cx="152400" cy="561975"/>
                <a:chOff x="240" y="240"/>
                <a:chExt cx="720" cy="3072"/>
              </a:xfrm>
            </p:grpSpPr>
            <p:sp>
              <p:nvSpPr>
                <p:cNvPr id="441" name="Oval 381"/>
                <p:cNvSpPr>
                  <a:spLocks noChangeArrowheads="1"/>
                </p:cNvSpPr>
                <p:nvPr/>
              </p:nvSpPr>
              <p:spPr bwMode="auto">
                <a:xfrm>
                  <a:off x="240" y="62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43" name="Oval 382"/>
                <p:cNvSpPr>
                  <a:spLocks noChangeArrowheads="1"/>
                </p:cNvSpPr>
                <p:nvPr/>
              </p:nvSpPr>
              <p:spPr bwMode="auto">
                <a:xfrm>
                  <a:off x="240" y="86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45" name="Oval 383"/>
                <p:cNvSpPr>
                  <a:spLocks noChangeArrowheads="1"/>
                </p:cNvSpPr>
                <p:nvPr/>
              </p:nvSpPr>
              <p:spPr bwMode="auto">
                <a:xfrm>
                  <a:off x="240" y="110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46" name="Oval 384"/>
                <p:cNvSpPr>
                  <a:spLocks noChangeArrowheads="1"/>
                </p:cNvSpPr>
                <p:nvPr/>
              </p:nvSpPr>
              <p:spPr bwMode="auto">
                <a:xfrm>
                  <a:off x="240" y="134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47" name="AutoShape 385"/>
                <p:cNvSpPr>
                  <a:spLocks noChangeArrowheads="1"/>
                </p:cNvSpPr>
                <p:nvPr/>
              </p:nvSpPr>
              <p:spPr bwMode="auto">
                <a:xfrm flipV="1">
                  <a:off x="240" y="2544"/>
                  <a:ext cx="720" cy="192"/>
                </a:xfrm>
                <a:custGeom>
                  <a:avLst/>
                  <a:gdLst>
                    <a:gd name="T0" fmla="*/ 21 w 21600"/>
                    <a:gd name="T1" fmla="*/ 1 h 21600"/>
                    <a:gd name="T2" fmla="*/ 12 w 21600"/>
                    <a:gd name="T3" fmla="*/ 2 h 21600"/>
                    <a:gd name="T4" fmla="*/ 3 w 21600"/>
                    <a:gd name="T5" fmla="*/ 1 h 21600"/>
                    <a:gd name="T6" fmla="*/ 12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49" name="AutoShape 386"/>
                <p:cNvSpPr>
                  <a:spLocks noChangeArrowheads="1"/>
                </p:cNvSpPr>
                <p:nvPr/>
              </p:nvSpPr>
              <p:spPr bwMode="auto">
                <a:xfrm>
                  <a:off x="384" y="480"/>
                  <a:ext cx="432" cy="144"/>
                </a:xfrm>
                <a:custGeom>
                  <a:avLst/>
                  <a:gdLst>
                    <a:gd name="T0" fmla="*/ 8 w 21600"/>
                    <a:gd name="T1" fmla="*/ 0 h 21600"/>
                    <a:gd name="T2" fmla="*/ 4 w 21600"/>
                    <a:gd name="T3" fmla="*/ 1 h 21600"/>
                    <a:gd name="T4" fmla="*/ 1 w 21600"/>
                    <a:gd name="T5" fmla="*/ 0 h 21600"/>
                    <a:gd name="T6" fmla="*/ 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50" name="Rectangle 387"/>
                <p:cNvSpPr>
                  <a:spLocks noChangeArrowheads="1"/>
                </p:cNvSpPr>
                <p:nvPr/>
              </p:nvSpPr>
              <p:spPr bwMode="auto">
                <a:xfrm>
                  <a:off x="576" y="240"/>
                  <a:ext cx="48" cy="19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51" name="Rectangle 388"/>
                <p:cNvSpPr>
                  <a:spLocks noChangeArrowheads="1"/>
                </p:cNvSpPr>
                <p:nvPr/>
              </p:nvSpPr>
              <p:spPr bwMode="auto">
                <a:xfrm>
                  <a:off x="288" y="432"/>
                  <a:ext cx="624" cy="48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54" name="Rectangle 389" descr="Divot"/>
                <p:cNvSpPr>
                  <a:spLocks noChangeArrowheads="1"/>
                </p:cNvSpPr>
                <p:nvPr/>
              </p:nvSpPr>
              <p:spPr bwMode="auto">
                <a:xfrm>
                  <a:off x="240" y="2736"/>
                  <a:ext cx="720" cy="576"/>
                </a:xfrm>
                <a:prstGeom prst="rect">
                  <a:avLst/>
                </a:prstGeom>
                <a:pattFill prst="divot">
                  <a:fgClr>
                    <a:srgbClr val="00CC99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55" name="Line 390"/>
                <p:cNvSpPr>
                  <a:spLocks noChangeShapeType="1"/>
                </p:cNvSpPr>
                <p:nvPr/>
              </p:nvSpPr>
              <p:spPr bwMode="auto">
                <a:xfrm>
                  <a:off x="336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56" name="Line 391"/>
                <p:cNvSpPr>
                  <a:spLocks noChangeShapeType="1"/>
                </p:cNvSpPr>
                <p:nvPr/>
              </p:nvSpPr>
              <p:spPr bwMode="auto">
                <a:xfrm>
                  <a:off x="864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57" name="Line 392"/>
                <p:cNvSpPr>
                  <a:spLocks noChangeShapeType="1"/>
                </p:cNvSpPr>
                <p:nvPr/>
              </p:nvSpPr>
              <p:spPr bwMode="auto">
                <a:xfrm>
                  <a:off x="768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58" name="Line 393"/>
                <p:cNvSpPr>
                  <a:spLocks noChangeShapeType="1"/>
                </p:cNvSpPr>
                <p:nvPr/>
              </p:nvSpPr>
              <p:spPr bwMode="auto">
                <a:xfrm>
                  <a:off x="432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60" name="Line 394"/>
                <p:cNvSpPr>
                  <a:spLocks noChangeShapeType="1"/>
                </p:cNvSpPr>
                <p:nvPr/>
              </p:nvSpPr>
              <p:spPr bwMode="auto">
                <a:xfrm>
                  <a:off x="672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61" name="Line 395"/>
                <p:cNvSpPr>
                  <a:spLocks noChangeShapeType="1"/>
                </p:cNvSpPr>
                <p:nvPr/>
              </p:nvSpPr>
              <p:spPr bwMode="auto">
                <a:xfrm>
                  <a:off x="528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63" name="Rectangle 396"/>
                <p:cNvSpPr>
                  <a:spLocks noChangeArrowheads="1"/>
                </p:cNvSpPr>
                <p:nvPr/>
              </p:nvSpPr>
              <p:spPr bwMode="auto">
                <a:xfrm>
                  <a:off x="240" y="76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64" name="Rectangle 397"/>
                <p:cNvSpPr>
                  <a:spLocks noChangeArrowheads="1"/>
                </p:cNvSpPr>
                <p:nvPr/>
              </p:nvSpPr>
              <p:spPr bwMode="auto">
                <a:xfrm>
                  <a:off x="240" y="124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70" name="Oval 398"/>
                <p:cNvSpPr>
                  <a:spLocks noChangeArrowheads="1"/>
                </p:cNvSpPr>
                <p:nvPr/>
              </p:nvSpPr>
              <p:spPr bwMode="auto">
                <a:xfrm>
                  <a:off x="240" y="158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71" name="Oval 399"/>
                <p:cNvSpPr>
                  <a:spLocks noChangeArrowheads="1"/>
                </p:cNvSpPr>
                <p:nvPr/>
              </p:nvSpPr>
              <p:spPr bwMode="auto">
                <a:xfrm>
                  <a:off x="240" y="182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72" name="Rectangle 400"/>
                <p:cNvSpPr>
                  <a:spLocks noChangeArrowheads="1"/>
                </p:cNvSpPr>
                <p:nvPr/>
              </p:nvSpPr>
              <p:spPr bwMode="auto">
                <a:xfrm>
                  <a:off x="240" y="172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73" name="Oval 401"/>
                <p:cNvSpPr>
                  <a:spLocks noChangeArrowheads="1"/>
                </p:cNvSpPr>
                <p:nvPr/>
              </p:nvSpPr>
              <p:spPr bwMode="auto">
                <a:xfrm>
                  <a:off x="240" y="206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74" name="Oval 402"/>
                <p:cNvSpPr>
                  <a:spLocks noChangeArrowheads="1"/>
                </p:cNvSpPr>
                <p:nvPr/>
              </p:nvSpPr>
              <p:spPr bwMode="auto">
                <a:xfrm>
                  <a:off x="240" y="230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75" name="Rectangle 403"/>
                <p:cNvSpPr>
                  <a:spLocks noChangeArrowheads="1"/>
                </p:cNvSpPr>
                <p:nvPr/>
              </p:nvSpPr>
              <p:spPr bwMode="auto">
                <a:xfrm>
                  <a:off x="240" y="220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556" name="Group 555"/>
              <p:cNvGrpSpPr/>
              <p:nvPr/>
            </p:nvGrpSpPr>
            <p:grpSpPr>
              <a:xfrm rot="5400000">
                <a:off x="912814" y="2973388"/>
                <a:ext cx="307972" cy="152400"/>
                <a:chOff x="4724400" y="554038"/>
                <a:chExt cx="358774" cy="215900"/>
              </a:xfrm>
            </p:grpSpPr>
            <p:sp>
              <p:nvSpPr>
                <p:cNvPr id="546" name="Rectangle 410"/>
                <p:cNvSpPr>
                  <a:spLocks noChangeArrowheads="1"/>
                </p:cNvSpPr>
                <p:nvPr/>
              </p:nvSpPr>
              <p:spPr bwMode="auto">
                <a:xfrm>
                  <a:off x="4795837" y="554038"/>
                  <a:ext cx="287337" cy="215900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52" name="Rectangle 415" descr="Small grid"/>
                <p:cNvSpPr>
                  <a:spLocks noChangeArrowheads="1"/>
                </p:cNvSpPr>
                <p:nvPr/>
              </p:nvSpPr>
              <p:spPr bwMode="auto">
                <a:xfrm>
                  <a:off x="4795837" y="588963"/>
                  <a:ext cx="71437" cy="144463"/>
                </a:xfrm>
                <a:prstGeom prst="rect">
                  <a:avLst/>
                </a:prstGeom>
                <a:pattFill prst="smGrid">
                  <a:fgClr>
                    <a:srgbClr val="80808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53" name="Rectangle 416" descr="Small grid"/>
                <p:cNvSpPr>
                  <a:spLocks noChangeArrowheads="1"/>
                </p:cNvSpPr>
                <p:nvPr/>
              </p:nvSpPr>
              <p:spPr bwMode="auto">
                <a:xfrm>
                  <a:off x="5011737" y="588963"/>
                  <a:ext cx="71437" cy="144463"/>
                </a:xfrm>
                <a:prstGeom prst="rect">
                  <a:avLst/>
                </a:prstGeom>
                <a:pattFill prst="smGrid">
                  <a:fgClr>
                    <a:srgbClr val="80808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55" name="Rectangle 421"/>
                <p:cNvSpPr>
                  <a:spLocks noChangeArrowheads="1"/>
                </p:cNvSpPr>
                <p:nvPr/>
              </p:nvSpPr>
              <p:spPr bwMode="auto">
                <a:xfrm>
                  <a:off x="4724400" y="588963"/>
                  <a:ext cx="71437" cy="144463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  <p:grpSp>
        <p:nvGrpSpPr>
          <p:cNvPr id="560" name="Group 559"/>
          <p:cNvGrpSpPr/>
          <p:nvPr/>
        </p:nvGrpSpPr>
        <p:grpSpPr>
          <a:xfrm>
            <a:off x="657044" y="977658"/>
            <a:ext cx="253042" cy="733245"/>
            <a:chOff x="2378015" y="533400"/>
            <a:chExt cx="253042" cy="733245"/>
          </a:xfrm>
        </p:grpSpPr>
        <p:sp>
          <p:nvSpPr>
            <p:cNvPr id="561" name="Rectangle 560"/>
            <p:cNvSpPr/>
            <p:nvPr/>
          </p:nvSpPr>
          <p:spPr>
            <a:xfrm>
              <a:off x="2378015" y="809445"/>
              <a:ext cx="253042" cy="457200"/>
            </a:xfrm>
            <a:prstGeom prst="rect">
              <a:avLst/>
            </a:prstGeom>
            <a:solidFill>
              <a:srgbClr val="DDDDDD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62" name="Group 561"/>
            <p:cNvGrpSpPr/>
            <p:nvPr/>
          </p:nvGrpSpPr>
          <p:grpSpPr>
            <a:xfrm>
              <a:off x="2438400" y="533400"/>
              <a:ext cx="122208" cy="691371"/>
              <a:chOff x="990600" y="2895602"/>
              <a:chExt cx="152400" cy="866773"/>
            </a:xfrm>
          </p:grpSpPr>
          <p:grpSp>
            <p:nvGrpSpPr>
              <p:cNvPr id="563" name="Group 380"/>
              <p:cNvGrpSpPr>
                <a:grpSpLocks/>
              </p:cNvGrpSpPr>
              <p:nvPr/>
            </p:nvGrpSpPr>
            <p:grpSpPr bwMode="auto">
              <a:xfrm>
                <a:off x="990600" y="3200400"/>
                <a:ext cx="152400" cy="561975"/>
                <a:chOff x="240" y="240"/>
                <a:chExt cx="720" cy="3072"/>
              </a:xfrm>
            </p:grpSpPr>
            <p:sp>
              <p:nvSpPr>
                <p:cNvPr id="598" name="Oval 381"/>
                <p:cNvSpPr>
                  <a:spLocks noChangeArrowheads="1"/>
                </p:cNvSpPr>
                <p:nvPr/>
              </p:nvSpPr>
              <p:spPr bwMode="auto">
                <a:xfrm>
                  <a:off x="240" y="62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0" name="Oval 382"/>
                <p:cNvSpPr>
                  <a:spLocks noChangeArrowheads="1"/>
                </p:cNvSpPr>
                <p:nvPr/>
              </p:nvSpPr>
              <p:spPr bwMode="auto">
                <a:xfrm>
                  <a:off x="240" y="86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1" name="Oval 383"/>
                <p:cNvSpPr>
                  <a:spLocks noChangeArrowheads="1"/>
                </p:cNvSpPr>
                <p:nvPr/>
              </p:nvSpPr>
              <p:spPr bwMode="auto">
                <a:xfrm>
                  <a:off x="240" y="110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2" name="Oval 384"/>
                <p:cNvSpPr>
                  <a:spLocks noChangeArrowheads="1"/>
                </p:cNvSpPr>
                <p:nvPr/>
              </p:nvSpPr>
              <p:spPr bwMode="auto">
                <a:xfrm>
                  <a:off x="240" y="134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4" name="AutoShape 385"/>
                <p:cNvSpPr>
                  <a:spLocks noChangeArrowheads="1"/>
                </p:cNvSpPr>
                <p:nvPr/>
              </p:nvSpPr>
              <p:spPr bwMode="auto">
                <a:xfrm flipV="1">
                  <a:off x="240" y="2544"/>
                  <a:ext cx="720" cy="192"/>
                </a:xfrm>
                <a:custGeom>
                  <a:avLst/>
                  <a:gdLst>
                    <a:gd name="T0" fmla="*/ 21 w 21600"/>
                    <a:gd name="T1" fmla="*/ 1 h 21600"/>
                    <a:gd name="T2" fmla="*/ 12 w 21600"/>
                    <a:gd name="T3" fmla="*/ 2 h 21600"/>
                    <a:gd name="T4" fmla="*/ 3 w 21600"/>
                    <a:gd name="T5" fmla="*/ 1 h 21600"/>
                    <a:gd name="T6" fmla="*/ 12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5" name="AutoShape 386"/>
                <p:cNvSpPr>
                  <a:spLocks noChangeArrowheads="1"/>
                </p:cNvSpPr>
                <p:nvPr/>
              </p:nvSpPr>
              <p:spPr bwMode="auto">
                <a:xfrm>
                  <a:off x="384" y="480"/>
                  <a:ext cx="432" cy="144"/>
                </a:xfrm>
                <a:custGeom>
                  <a:avLst/>
                  <a:gdLst>
                    <a:gd name="T0" fmla="*/ 8 w 21600"/>
                    <a:gd name="T1" fmla="*/ 0 h 21600"/>
                    <a:gd name="T2" fmla="*/ 4 w 21600"/>
                    <a:gd name="T3" fmla="*/ 1 h 21600"/>
                    <a:gd name="T4" fmla="*/ 1 w 21600"/>
                    <a:gd name="T5" fmla="*/ 0 h 21600"/>
                    <a:gd name="T6" fmla="*/ 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7" name="Rectangle 387"/>
                <p:cNvSpPr>
                  <a:spLocks noChangeArrowheads="1"/>
                </p:cNvSpPr>
                <p:nvPr/>
              </p:nvSpPr>
              <p:spPr bwMode="auto">
                <a:xfrm>
                  <a:off x="576" y="240"/>
                  <a:ext cx="48" cy="19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8" name="Rectangle 388"/>
                <p:cNvSpPr>
                  <a:spLocks noChangeArrowheads="1"/>
                </p:cNvSpPr>
                <p:nvPr/>
              </p:nvSpPr>
              <p:spPr bwMode="auto">
                <a:xfrm>
                  <a:off x="288" y="432"/>
                  <a:ext cx="624" cy="48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09" name="Rectangle 389" descr="Divot"/>
                <p:cNvSpPr>
                  <a:spLocks noChangeArrowheads="1"/>
                </p:cNvSpPr>
                <p:nvPr/>
              </p:nvSpPr>
              <p:spPr bwMode="auto">
                <a:xfrm>
                  <a:off x="240" y="2736"/>
                  <a:ext cx="720" cy="576"/>
                </a:xfrm>
                <a:prstGeom prst="rect">
                  <a:avLst/>
                </a:prstGeom>
                <a:pattFill prst="divot">
                  <a:fgClr>
                    <a:srgbClr val="00CC99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14" name="Line 390"/>
                <p:cNvSpPr>
                  <a:spLocks noChangeShapeType="1"/>
                </p:cNvSpPr>
                <p:nvPr/>
              </p:nvSpPr>
              <p:spPr bwMode="auto">
                <a:xfrm>
                  <a:off x="336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15" name="Line 391"/>
                <p:cNvSpPr>
                  <a:spLocks noChangeShapeType="1"/>
                </p:cNvSpPr>
                <p:nvPr/>
              </p:nvSpPr>
              <p:spPr bwMode="auto">
                <a:xfrm>
                  <a:off x="864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17" name="Line 392"/>
                <p:cNvSpPr>
                  <a:spLocks noChangeShapeType="1"/>
                </p:cNvSpPr>
                <p:nvPr/>
              </p:nvSpPr>
              <p:spPr bwMode="auto">
                <a:xfrm>
                  <a:off x="768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19" name="Line 393"/>
                <p:cNvSpPr>
                  <a:spLocks noChangeShapeType="1"/>
                </p:cNvSpPr>
                <p:nvPr/>
              </p:nvSpPr>
              <p:spPr bwMode="auto">
                <a:xfrm>
                  <a:off x="432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21" name="Line 394"/>
                <p:cNvSpPr>
                  <a:spLocks noChangeShapeType="1"/>
                </p:cNvSpPr>
                <p:nvPr/>
              </p:nvSpPr>
              <p:spPr bwMode="auto">
                <a:xfrm>
                  <a:off x="672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22" name="Line 395"/>
                <p:cNvSpPr>
                  <a:spLocks noChangeShapeType="1"/>
                </p:cNvSpPr>
                <p:nvPr/>
              </p:nvSpPr>
              <p:spPr bwMode="auto">
                <a:xfrm>
                  <a:off x="528" y="33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85" name="Rectangle 396"/>
                <p:cNvSpPr>
                  <a:spLocks noChangeArrowheads="1"/>
                </p:cNvSpPr>
                <p:nvPr/>
              </p:nvSpPr>
              <p:spPr bwMode="auto">
                <a:xfrm>
                  <a:off x="240" y="76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87" name="Rectangle 397"/>
                <p:cNvSpPr>
                  <a:spLocks noChangeArrowheads="1"/>
                </p:cNvSpPr>
                <p:nvPr/>
              </p:nvSpPr>
              <p:spPr bwMode="auto">
                <a:xfrm>
                  <a:off x="240" y="124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89" name="Oval 398"/>
                <p:cNvSpPr>
                  <a:spLocks noChangeArrowheads="1"/>
                </p:cNvSpPr>
                <p:nvPr/>
              </p:nvSpPr>
              <p:spPr bwMode="auto">
                <a:xfrm>
                  <a:off x="240" y="158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90" name="Oval 399"/>
                <p:cNvSpPr>
                  <a:spLocks noChangeArrowheads="1"/>
                </p:cNvSpPr>
                <p:nvPr/>
              </p:nvSpPr>
              <p:spPr bwMode="auto">
                <a:xfrm>
                  <a:off x="240" y="182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91" name="Rectangle 400"/>
                <p:cNvSpPr>
                  <a:spLocks noChangeArrowheads="1"/>
                </p:cNvSpPr>
                <p:nvPr/>
              </p:nvSpPr>
              <p:spPr bwMode="auto">
                <a:xfrm>
                  <a:off x="240" y="172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92" name="Oval 401"/>
                <p:cNvSpPr>
                  <a:spLocks noChangeArrowheads="1"/>
                </p:cNvSpPr>
                <p:nvPr/>
              </p:nvSpPr>
              <p:spPr bwMode="auto">
                <a:xfrm>
                  <a:off x="240" y="206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93" name="Oval 402"/>
                <p:cNvSpPr>
                  <a:spLocks noChangeArrowheads="1"/>
                </p:cNvSpPr>
                <p:nvPr/>
              </p:nvSpPr>
              <p:spPr bwMode="auto">
                <a:xfrm>
                  <a:off x="240" y="2304"/>
                  <a:ext cx="720" cy="240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94" name="Rectangle 403"/>
                <p:cNvSpPr>
                  <a:spLocks noChangeArrowheads="1"/>
                </p:cNvSpPr>
                <p:nvPr/>
              </p:nvSpPr>
              <p:spPr bwMode="auto">
                <a:xfrm>
                  <a:off x="240" y="2208"/>
                  <a:ext cx="720" cy="19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565" name="Group 564"/>
              <p:cNvGrpSpPr/>
              <p:nvPr/>
            </p:nvGrpSpPr>
            <p:grpSpPr>
              <a:xfrm rot="5400000">
                <a:off x="912814" y="2973388"/>
                <a:ext cx="307972" cy="152400"/>
                <a:chOff x="4724400" y="554038"/>
                <a:chExt cx="358774" cy="215900"/>
              </a:xfrm>
            </p:grpSpPr>
            <p:sp>
              <p:nvSpPr>
                <p:cNvPr id="594" name="Rectangle 410"/>
                <p:cNvSpPr>
                  <a:spLocks noChangeArrowheads="1"/>
                </p:cNvSpPr>
                <p:nvPr/>
              </p:nvSpPr>
              <p:spPr bwMode="auto">
                <a:xfrm>
                  <a:off x="4795837" y="554038"/>
                  <a:ext cx="287337" cy="215900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95" name="Rectangle 415" descr="Small grid"/>
                <p:cNvSpPr>
                  <a:spLocks noChangeArrowheads="1"/>
                </p:cNvSpPr>
                <p:nvPr/>
              </p:nvSpPr>
              <p:spPr bwMode="auto">
                <a:xfrm>
                  <a:off x="4795837" y="588963"/>
                  <a:ext cx="71437" cy="144463"/>
                </a:xfrm>
                <a:prstGeom prst="rect">
                  <a:avLst/>
                </a:prstGeom>
                <a:pattFill prst="smGrid">
                  <a:fgClr>
                    <a:srgbClr val="80808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96" name="Rectangle 416" descr="Small grid"/>
                <p:cNvSpPr>
                  <a:spLocks noChangeArrowheads="1"/>
                </p:cNvSpPr>
                <p:nvPr/>
              </p:nvSpPr>
              <p:spPr bwMode="auto">
                <a:xfrm>
                  <a:off x="5011737" y="588963"/>
                  <a:ext cx="71437" cy="144463"/>
                </a:xfrm>
                <a:prstGeom prst="rect">
                  <a:avLst/>
                </a:prstGeom>
                <a:pattFill prst="smGrid">
                  <a:fgClr>
                    <a:srgbClr val="80808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97" name="Rectangle 421"/>
                <p:cNvSpPr>
                  <a:spLocks noChangeArrowheads="1"/>
                </p:cNvSpPr>
                <p:nvPr/>
              </p:nvSpPr>
              <p:spPr bwMode="auto">
                <a:xfrm>
                  <a:off x="4724400" y="588963"/>
                  <a:ext cx="71437" cy="144463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  <p:sp>
        <p:nvSpPr>
          <p:cNvPr id="695" name="TextBox 694"/>
          <p:cNvSpPr txBox="1"/>
          <p:nvPr/>
        </p:nvSpPr>
        <p:spPr>
          <a:xfrm>
            <a:off x="40257" y="587314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Oyster Bay pumping station</a:t>
            </a:r>
            <a:endParaRPr lang="en-US" sz="1000" dirty="0"/>
          </a:p>
        </p:txBody>
      </p:sp>
      <p:sp>
        <p:nvSpPr>
          <p:cNvPr id="696" name="TextBox 695"/>
          <p:cNvSpPr txBox="1"/>
          <p:nvPr/>
        </p:nvSpPr>
        <p:spPr>
          <a:xfrm>
            <a:off x="2286000" y="571499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Corio</a:t>
            </a:r>
            <a:r>
              <a:rPr lang="en-US" sz="1000" dirty="0" smtClean="0"/>
              <a:t> west pumping station</a:t>
            </a:r>
            <a:endParaRPr lang="en-US" sz="1000" dirty="0"/>
          </a:p>
        </p:txBody>
      </p:sp>
      <p:cxnSp>
        <p:nvCxnSpPr>
          <p:cNvPr id="697" name="Straight Arrow Connector 696"/>
          <p:cNvCxnSpPr/>
          <p:nvPr/>
        </p:nvCxnSpPr>
        <p:spPr>
          <a:xfrm>
            <a:off x="293298" y="2421145"/>
            <a:ext cx="304800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9" name="Straight Connector 698"/>
          <p:cNvCxnSpPr/>
          <p:nvPr/>
        </p:nvCxnSpPr>
        <p:spPr>
          <a:xfrm flipV="1">
            <a:off x="304800" y="1295398"/>
            <a:ext cx="0" cy="1143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 flipH="1">
            <a:off x="304800" y="1295398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 flipH="1">
            <a:off x="2438400" y="1257299"/>
            <a:ext cx="22860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V="1">
            <a:off x="2667000" y="1257299"/>
            <a:ext cx="0" cy="5714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 flipH="1">
            <a:off x="304800" y="1828080"/>
            <a:ext cx="2370826" cy="718"/>
          </a:xfrm>
          <a:prstGeom prst="line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" name="Straight Arrow Connector 712"/>
          <p:cNvCxnSpPr/>
          <p:nvPr/>
        </p:nvCxnSpPr>
        <p:spPr>
          <a:xfrm flipH="1" flipV="1">
            <a:off x="6248400" y="1257299"/>
            <a:ext cx="1222075" cy="2158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5" name="TextBox 714"/>
          <p:cNvSpPr txBox="1"/>
          <p:nvPr/>
        </p:nvSpPr>
        <p:spPr>
          <a:xfrm>
            <a:off x="6324600" y="1066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Shell trade waste</a:t>
            </a:r>
            <a:endParaRPr lang="en-US" sz="1000" dirty="0"/>
          </a:p>
        </p:txBody>
      </p:sp>
      <p:cxnSp>
        <p:nvCxnSpPr>
          <p:cNvPr id="717" name="Straight Arrow Connector 716"/>
          <p:cNvCxnSpPr/>
          <p:nvPr/>
        </p:nvCxnSpPr>
        <p:spPr>
          <a:xfrm>
            <a:off x="6172200" y="1028699"/>
            <a:ext cx="0" cy="15240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6288657" y="827415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Shell spent caustic</a:t>
            </a:r>
            <a:endParaRPr lang="en-US" sz="1000" dirty="0"/>
          </a:p>
        </p:txBody>
      </p:sp>
      <p:sp>
        <p:nvSpPr>
          <p:cNvPr id="719" name="Rectangle 718"/>
          <p:cNvSpPr/>
          <p:nvPr/>
        </p:nvSpPr>
        <p:spPr>
          <a:xfrm>
            <a:off x="6096000" y="1181099"/>
            <a:ext cx="152400" cy="152400"/>
          </a:xfrm>
          <a:prstGeom prst="rect">
            <a:avLst/>
          </a:prstGeom>
          <a:ln w="28575">
            <a:solidFill>
              <a:schemeClr val="accent3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1" name="Straight Arrow Connector 720"/>
          <p:cNvCxnSpPr/>
          <p:nvPr/>
        </p:nvCxnSpPr>
        <p:spPr>
          <a:xfrm flipH="1" flipV="1">
            <a:off x="6172200" y="1028699"/>
            <a:ext cx="1298275" cy="6471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19" idx="1"/>
            <a:endCxn id="719" idx="3"/>
          </p:cNvCxnSpPr>
          <p:nvPr/>
        </p:nvCxnSpPr>
        <p:spPr>
          <a:xfrm>
            <a:off x="6096000" y="1257299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Arrow Connector 732"/>
          <p:cNvCxnSpPr/>
          <p:nvPr/>
        </p:nvCxnSpPr>
        <p:spPr>
          <a:xfrm flipH="1" flipV="1">
            <a:off x="304800" y="1981198"/>
            <a:ext cx="2534728" cy="2158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Arrow Connector 734"/>
          <p:cNvCxnSpPr/>
          <p:nvPr/>
        </p:nvCxnSpPr>
        <p:spPr>
          <a:xfrm flipH="1">
            <a:off x="2819400" y="1257299"/>
            <a:ext cx="327660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Arrow Connector 736"/>
          <p:cNvCxnSpPr/>
          <p:nvPr/>
        </p:nvCxnSpPr>
        <p:spPr>
          <a:xfrm flipV="1">
            <a:off x="2819400" y="1257299"/>
            <a:ext cx="0" cy="7239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3" name="Straight Connector 782"/>
          <p:cNvCxnSpPr/>
          <p:nvPr/>
        </p:nvCxnSpPr>
        <p:spPr>
          <a:xfrm>
            <a:off x="12940" y="25879"/>
            <a:ext cx="9144000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4" name="Straight Connector 783"/>
          <p:cNvCxnSpPr/>
          <p:nvPr/>
        </p:nvCxnSpPr>
        <p:spPr>
          <a:xfrm>
            <a:off x="12939" y="6840747"/>
            <a:ext cx="9144000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5" name="Straight Connector 784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8" name="Straight Connector 787"/>
          <p:cNvCxnSpPr/>
          <p:nvPr/>
        </p:nvCxnSpPr>
        <p:spPr>
          <a:xfrm>
            <a:off x="9144000" y="0"/>
            <a:ext cx="0" cy="685800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9" name="Rectangle 788"/>
          <p:cNvSpPr/>
          <p:nvPr/>
        </p:nvSpPr>
        <p:spPr>
          <a:xfrm>
            <a:off x="1066800" y="0"/>
            <a:ext cx="7118744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Water Treatment Plant</a:t>
            </a:r>
            <a:endParaRPr lang="en-US" sz="40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92" name="Straight Connector 791"/>
          <p:cNvCxnSpPr/>
          <p:nvPr/>
        </p:nvCxnSpPr>
        <p:spPr>
          <a:xfrm flipV="1">
            <a:off x="7315200" y="2667000"/>
            <a:ext cx="0" cy="685800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9" name="Straight Arrow Connector 798"/>
          <p:cNvCxnSpPr/>
          <p:nvPr/>
        </p:nvCxnSpPr>
        <p:spPr>
          <a:xfrm flipV="1">
            <a:off x="1219200" y="2971802"/>
            <a:ext cx="1" cy="60959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1" name="Straight Connector 800"/>
          <p:cNvCxnSpPr/>
          <p:nvPr/>
        </p:nvCxnSpPr>
        <p:spPr>
          <a:xfrm>
            <a:off x="1219200" y="3581400"/>
            <a:ext cx="190500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7" name="Group 806"/>
          <p:cNvGrpSpPr/>
          <p:nvPr/>
        </p:nvGrpSpPr>
        <p:grpSpPr>
          <a:xfrm>
            <a:off x="7010400" y="3352800"/>
            <a:ext cx="582553" cy="762000"/>
            <a:chOff x="6172200" y="1447800"/>
            <a:chExt cx="762000" cy="1219200"/>
          </a:xfrm>
        </p:grpSpPr>
        <p:sp>
          <p:nvSpPr>
            <p:cNvPr id="808" name="Oval 807"/>
            <p:cNvSpPr/>
            <p:nvPr/>
          </p:nvSpPr>
          <p:spPr>
            <a:xfrm>
              <a:off x="6172200" y="1447800"/>
              <a:ext cx="762000" cy="381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9" name="Rectangle 808"/>
            <p:cNvSpPr/>
            <p:nvPr/>
          </p:nvSpPr>
          <p:spPr>
            <a:xfrm>
              <a:off x="6172200" y="1600200"/>
              <a:ext cx="762000" cy="1066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10" name="TextBox 809"/>
          <p:cNvSpPr txBox="1"/>
          <p:nvPr/>
        </p:nvSpPr>
        <p:spPr>
          <a:xfrm>
            <a:off x="6934200" y="3505200"/>
            <a:ext cx="76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Type 3 storage tank</a:t>
            </a:r>
            <a:endParaRPr lang="en-US" sz="1000" dirty="0"/>
          </a:p>
        </p:txBody>
      </p:sp>
      <p:cxnSp>
        <p:nvCxnSpPr>
          <p:cNvPr id="822" name="Straight Connector 821"/>
          <p:cNvCxnSpPr/>
          <p:nvPr/>
        </p:nvCxnSpPr>
        <p:spPr>
          <a:xfrm flipV="1">
            <a:off x="7315200" y="4114800"/>
            <a:ext cx="0" cy="733245"/>
          </a:xfrm>
          <a:prstGeom prst="line">
            <a:avLst/>
          </a:prstGeom>
          <a:ln w="127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3" name="Group 1602"/>
          <p:cNvGrpSpPr/>
          <p:nvPr/>
        </p:nvGrpSpPr>
        <p:grpSpPr>
          <a:xfrm>
            <a:off x="7467600" y="609600"/>
            <a:ext cx="1487015" cy="914400"/>
            <a:chOff x="3347864" y="2276474"/>
            <a:chExt cx="2713211" cy="1584573"/>
          </a:xfrm>
        </p:grpSpPr>
        <p:sp>
          <p:nvSpPr>
            <p:cNvPr id="1604" name="Line 75"/>
            <p:cNvSpPr>
              <a:spLocks noChangeShapeType="1"/>
            </p:cNvSpPr>
            <p:nvPr/>
          </p:nvSpPr>
          <p:spPr bwMode="auto">
            <a:xfrm flipV="1">
              <a:off x="5537297" y="2819573"/>
              <a:ext cx="0" cy="511153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605" name="Picture 448" descr="j0236357"/>
            <p:cNvPicPr>
              <a:picLocks noChangeAspect="1" noChangeArrowheads="1" noCrop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497497" y="2673746"/>
              <a:ext cx="80333" cy="150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06" name="Line 452"/>
            <p:cNvSpPr>
              <a:spLocks noChangeShapeType="1"/>
            </p:cNvSpPr>
            <p:nvPr/>
          </p:nvSpPr>
          <p:spPr bwMode="auto">
            <a:xfrm>
              <a:off x="5496558" y="2819573"/>
              <a:ext cx="85551" cy="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7" name="Parallelogram 1606"/>
            <p:cNvSpPr/>
            <p:nvPr/>
          </p:nvSpPr>
          <p:spPr bwMode="auto">
            <a:xfrm flipH="1">
              <a:off x="3417121" y="3295585"/>
              <a:ext cx="2574698" cy="223629"/>
            </a:xfrm>
            <a:prstGeom prst="parallelogram">
              <a:avLst>
                <a:gd name="adj" fmla="val 56604"/>
              </a:avLst>
            </a:prstGeom>
            <a:solidFill>
              <a:srgbClr val="EEECE1">
                <a:lumMod val="90000"/>
              </a:srgbClr>
            </a:solidFill>
            <a:ln w="25400" cap="flat" cmpd="sng" algn="ctr">
              <a:solidFill>
                <a:srgbClr val="EEECE1">
                  <a:lumMod val="9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608" name="Parallelogram 1607"/>
            <p:cNvSpPr/>
            <p:nvPr/>
          </p:nvSpPr>
          <p:spPr bwMode="auto">
            <a:xfrm>
              <a:off x="3486377" y="3295585"/>
              <a:ext cx="2436186" cy="507957"/>
            </a:xfrm>
            <a:prstGeom prst="parallelogram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solidFill>
                <a:srgbClr val="EEECE1">
                  <a:lumMod val="9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609" name="Group 893"/>
            <p:cNvGrpSpPr/>
            <p:nvPr/>
          </p:nvGrpSpPr>
          <p:grpSpPr bwMode="auto">
            <a:xfrm>
              <a:off x="3973990" y="2504454"/>
              <a:ext cx="208709" cy="902891"/>
              <a:chOff x="6510068" y="1371600"/>
              <a:chExt cx="393940" cy="1828800"/>
            </a:xfrm>
            <a:solidFill>
              <a:srgbClr val="F79646">
                <a:lumMod val="20000"/>
                <a:lumOff val="80000"/>
              </a:srgbClr>
            </a:solidFill>
          </p:grpSpPr>
          <p:sp>
            <p:nvSpPr>
              <p:cNvPr id="1986" name="Oval 1985"/>
              <p:cNvSpPr/>
              <p:nvPr/>
            </p:nvSpPr>
            <p:spPr>
              <a:xfrm>
                <a:off x="6553200" y="1371600"/>
                <a:ext cx="304800" cy="152400"/>
              </a:xfrm>
              <a:prstGeom prst="ellipse">
                <a:avLst/>
              </a:prstGeom>
              <a:grpFill/>
              <a:ln w="127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7" name="Rectangle 1986"/>
              <p:cNvSpPr/>
              <p:nvPr/>
            </p:nvSpPr>
            <p:spPr>
              <a:xfrm>
                <a:off x="6553200" y="1447800"/>
                <a:ext cx="304800" cy="1752600"/>
              </a:xfrm>
              <a:prstGeom prst="rect">
                <a:avLst/>
              </a:prstGeom>
              <a:grpFill/>
              <a:ln w="127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8" name="Rectangle 1987"/>
              <p:cNvSpPr/>
              <p:nvPr/>
            </p:nvSpPr>
            <p:spPr>
              <a:xfrm>
                <a:off x="6510068" y="1578634"/>
                <a:ext cx="381000" cy="45719"/>
              </a:xfrm>
              <a:prstGeom prst="rect">
                <a:avLst/>
              </a:prstGeom>
              <a:grpFill/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9" name="Rectangle 1988"/>
              <p:cNvSpPr/>
              <p:nvPr/>
            </p:nvSpPr>
            <p:spPr>
              <a:xfrm>
                <a:off x="6515819" y="2172419"/>
                <a:ext cx="381000" cy="45719"/>
              </a:xfrm>
              <a:prstGeom prst="rect">
                <a:avLst/>
              </a:prstGeom>
              <a:grpFill/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90" name="Rectangle 1989"/>
              <p:cNvSpPr/>
              <p:nvPr/>
            </p:nvSpPr>
            <p:spPr>
              <a:xfrm>
                <a:off x="6523008" y="2849593"/>
                <a:ext cx="381000" cy="45719"/>
              </a:xfrm>
              <a:prstGeom prst="rect">
                <a:avLst/>
              </a:prstGeom>
              <a:grpFill/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610" name="Group 892"/>
            <p:cNvGrpSpPr>
              <a:grpSpLocks/>
            </p:cNvGrpSpPr>
            <p:nvPr/>
          </p:nvGrpSpPr>
          <p:grpSpPr bwMode="auto">
            <a:xfrm>
              <a:off x="4600115" y="2730177"/>
              <a:ext cx="178518" cy="451445"/>
              <a:chOff x="6510068" y="1371600"/>
              <a:chExt cx="393940" cy="1828800"/>
            </a:xfrm>
          </p:grpSpPr>
          <p:sp>
            <p:nvSpPr>
              <p:cNvPr id="1981" name="Oval 1980"/>
              <p:cNvSpPr/>
              <p:nvPr/>
            </p:nvSpPr>
            <p:spPr>
              <a:xfrm>
                <a:off x="6551561" y="1371380"/>
                <a:ext cx="305660" cy="155300"/>
              </a:xfrm>
              <a:prstGeom prst="ellipse">
                <a:avLst/>
              </a:prstGeom>
              <a:solidFill>
                <a:srgbClr val="CCFF99"/>
              </a:solidFill>
              <a:ln w="127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2" name="Rectangle 1981"/>
              <p:cNvSpPr/>
              <p:nvPr/>
            </p:nvSpPr>
            <p:spPr>
              <a:xfrm>
                <a:off x="6551561" y="1449030"/>
                <a:ext cx="305660" cy="1747131"/>
              </a:xfrm>
              <a:prstGeom prst="rect">
                <a:avLst/>
              </a:prstGeom>
              <a:solidFill>
                <a:srgbClr val="CCFF99"/>
              </a:solidFill>
              <a:ln w="127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3" name="Rectangle 1982"/>
              <p:cNvSpPr/>
              <p:nvPr/>
            </p:nvSpPr>
            <p:spPr>
              <a:xfrm>
                <a:off x="6506614" y="1578447"/>
                <a:ext cx="386567" cy="38829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4" name="Rectangle 1983"/>
              <p:cNvSpPr/>
              <p:nvPr/>
            </p:nvSpPr>
            <p:spPr>
              <a:xfrm>
                <a:off x="6515601" y="2173764"/>
                <a:ext cx="377580" cy="38829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5" name="Rectangle 1984"/>
              <p:cNvSpPr/>
              <p:nvPr/>
            </p:nvSpPr>
            <p:spPr>
              <a:xfrm>
                <a:off x="6515601" y="2846731"/>
                <a:ext cx="386572" cy="38829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611" name="Group 891"/>
            <p:cNvGrpSpPr>
              <a:grpSpLocks/>
            </p:cNvGrpSpPr>
            <p:nvPr/>
          </p:nvGrpSpPr>
          <p:grpSpPr bwMode="auto">
            <a:xfrm>
              <a:off x="4739254" y="2504454"/>
              <a:ext cx="139139" cy="677168"/>
              <a:chOff x="7500668" y="1981200"/>
              <a:chExt cx="507232" cy="1981200"/>
            </a:xfrm>
          </p:grpSpPr>
          <p:sp>
            <p:nvSpPr>
              <p:cNvPr id="1972" name="Oval 1971"/>
              <p:cNvSpPr/>
              <p:nvPr/>
            </p:nvSpPr>
            <p:spPr>
              <a:xfrm>
                <a:off x="7552084" y="2127369"/>
                <a:ext cx="297029" cy="158892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73" name="Rectangle 1972"/>
              <p:cNvSpPr/>
              <p:nvPr/>
            </p:nvSpPr>
            <p:spPr>
              <a:xfrm>
                <a:off x="7552084" y="2202143"/>
                <a:ext cx="297029" cy="175719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74" name="Rectangle 1973"/>
              <p:cNvSpPr/>
              <p:nvPr/>
            </p:nvSpPr>
            <p:spPr>
              <a:xfrm>
                <a:off x="7507525" y="2332998"/>
                <a:ext cx="386138" cy="46731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75" name="Rectangle 1974"/>
              <p:cNvSpPr/>
              <p:nvPr/>
            </p:nvSpPr>
            <p:spPr>
              <a:xfrm>
                <a:off x="7507525" y="2931192"/>
                <a:ext cx="386138" cy="46731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76" name="Rectangle 1975"/>
              <p:cNvSpPr/>
              <p:nvPr/>
            </p:nvSpPr>
            <p:spPr>
              <a:xfrm>
                <a:off x="7522382" y="3604161"/>
                <a:ext cx="371282" cy="46731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77" name="Rectangle 1976"/>
              <p:cNvSpPr/>
              <p:nvPr/>
            </p:nvSpPr>
            <p:spPr>
              <a:xfrm>
                <a:off x="7552084" y="2286261"/>
                <a:ext cx="297029" cy="46737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78" name="Isosceles Triangle 1977"/>
              <p:cNvSpPr/>
              <p:nvPr/>
            </p:nvSpPr>
            <p:spPr>
              <a:xfrm>
                <a:off x="7700599" y="1977820"/>
                <a:ext cx="44550" cy="149549"/>
              </a:xfrm>
              <a:prstGeom prst="triangl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79" name="Rectangle 1978"/>
              <p:cNvSpPr/>
              <p:nvPr/>
            </p:nvSpPr>
            <p:spPr>
              <a:xfrm>
                <a:off x="7849113" y="2435810"/>
                <a:ext cx="163361" cy="46737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0" name="Rectangle 1979"/>
              <p:cNvSpPr/>
              <p:nvPr/>
            </p:nvSpPr>
            <p:spPr>
              <a:xfrm>
                <a:off x="7967925" y="2445160"/>
                <a:ext cx="44550" cy="1514179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612" name="Group 824"/>
            <p:cNvGrpSpPr>
              <a:grpSpLocks/>
            </p:cNvGrpSpPr>
            <p:nvPr/>
          </p:nvGrpSpPr>
          <p:grpSpPr bwMode="auto">
            <a:xfrm>
              <a:off x="5007618" y="3012330"/>
              <a:ext cx="644502" cy="379044"/>
              <a:chOff x="6553200" y="1621766"/>
              <a:chExt cx="934528" cy="588034"/>
            </a:xfrm>
          </p:grpSpPr>
          <p:sp>
            <p:nvSpPr>
              <p:cNvPr id="1947" name="Rectangle 1946"/>
              <p:cNvSpPr/>
              <p:nvPr/>
            </p:nvSpPr>
            <p:spPr>
              <a:xfrm>
                <a:off x="6555016" y="1674618"/>
                <a:ext cx="915610" cy="535263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" lastClr="FFFFFF">
                    <a:lumMod val="6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48" name="Oval 1947"/>
              <p:cNvSpPr/>
              <p:nvPr/>
            </p:nvSpPr>
            <p:spPr>
              <a:xfrm>
                <a:off x="6555016" y="1620099"/>
                <a:ext cx="915610" cy="118947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" lastClr="FFFFFF">
                    <a:lumMod val="6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1949" name="Straight Connector 1690"/>
              <p:cNvCxnSpPr>
                <a:cxnSpLocks noChangeShapeType="1"/>
              </p:cNvCxnSpPr>
              <p:nvPr/>
            </p:nvCxnSpPr>
            <p:spPr bwMode="auto">
              <a:xfrm rot="-2457267">
                <a:off x="6656199" y="1946308"/>
                <a:ext cx="794084" cy="0"/>
              </a:xfrm>
              <a:prstGeom prst="line">
                <a:avLst/>
              </a:prstGeom>
              <a:noFill/>
              <a:ln w="19050" algn="ctr">
                <a:solidFill>
                  <a:srgbClr val="7F7F7F"/>
                </a:solidFill>
                <a:round/>
                <a:headEnd/>
                <a:tailEnd/>
              </a:ln>
            </p:spPr>
          </p:cxnSp>
          <p:cxnSp>
            <p:nvCxnSpPr>
              <p:cNvPr id="1950" name="Straight Connector 1691"/>
              <p:cNvCxnSpPr>
                <a:cxnSpLocks noChangeShapeType="1"/>
              </p:cNvCxnSpPr>
              <p:nvPr/>
            </p:nvCxnSpPr>
            <p:spPr bwMode="auto">
              <a:xfrm rot="-2457267">
                <a:off x="6805579" y="2110055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1" name="Straight Connector 1692"/>
              <p:cNvCxnSpPr>
                <a:cxnSpLocks noChangeShapeType="1"/>
              </p:cNvCxnSpPr>
              <p:nvPr/>
            </p:nvCxnSpPr>
            <p:spPr bwMode="auto">
              <a:xfrm rot="-2457267">
                <a:off x="6872214" y="2052223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2" name="Straight Connector 1693"/>
              <p:cNvCxnSpPr>
                <a:cxnSpLocks noChangeShapeType="1"/>
              </p:cNvCxnSpPr>
              <p:nvPr/>
            </p:nvCxnSpPr>
            <p:spPr bwMode="auto">
              <a:xfrm rot="-2457267">
                <a:off x="6938849" y="1994391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3" name="Straight Connector 1694"/>
              <p:cNvCxnSpPr>
                <a:cxnSpLocks noChangeShapeType="1"/>
              </p:cNvCxnSpPr>
              <p:nvPr/>
            </p:nvCxnSpPr>
            <p:spPr bwMode="auto">
              <a:xfrm rot="-2457267">
                <a:off x="7005485" y="1936558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4" name="Straight Connector 1695"/>
              <p:cNvCxnSpPr>
                <a:cxnSpLocks noChangeShapeType="1"/>
              </p:cNvCxnSpPr>
              <p:nvPr/>
            </p:nvCxnSpPr>
            <p:spPr bwMode="auto">
              <a:xfrm rot="-2457267">
                <a:off x="7072120" y="1878726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5" name="Straight Connector 1696"/>
              <p:cNvCxnSpPr>
                <a:cxnSpLocks noChangeShapeType="1"/>
              </p:cNvCxnSpPr>
              <p:nvPr/>
            </p:nvCxnSpPr>
            <p:spPr bwMode="auto">
              <a:xfrm rot="-2457267">
                <a:off x="7138755" y="1820894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6" name="Straight Connector 1697"/>
              <p:cNvCxnSpPr>
                <a:cxnSpLocks noChangeShapeType="1"/>
              </p:cNvCxnSpPr>
              <p:nvPr/>
            </p:nvCxnSpPr>
            <p:spPr bwMode="auto">
              <a:xfrm rot="-2457267">
                <a:off x="7205390" y="1763062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7" name="Straight Connector 1698"/>
              <p:cNvCxnSpPr>
                <a:cxnSpLocks noChangeShapeType="1"/>
              </p:cNvCxnSpPr>
              <p:nvPr/>
            </p:nvCxnSpPr>
            <p:spPr bwMode="auto">
              <a:xfrm rot="-2457267">
                <a:off x="7272026" y="1705230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8" name="Straight Connector 1699"/>
              <p:cNvCxnSpPr>
                <a:cxnSpLocks noChangeShapeType="1"/>
              </p:cNvCxnSpPr>
              <p:nvPr/>
            </p:nvCxnSpPr>
            <p:spPr bwMode="auto">
              <a:xfrm rot="19142733" flipV="1">
                <a:off x="6556474" y="1959588"/>
                <a:ext cx="824050" cy="166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59" name="Straight Connector 1700"/>
              <p:cNvCxnSpPr>
                <a:cxnSpLocks noChangeShapeType="1"/>
              </p:cNvCxnSpPr>
              <p:nvPr/>
            </p:nvCxnSpPr>
            <p:spPr bwMode="auto">
              <a:xfrm>
                <a:off x="6554357" y="1736785"/>
                <a:ext cx="933371" cy="0"/>
              </a:xfrm>
              <a:prstGeom prst="line">
                <a:avLst/>
              </a:prstGeom>
              <a:noFill/>
              <a:ln w="19050" algn="ctr">
                <a:solidFill>
                  <a:srgbClr val="7F7F7F"/>
                </a:solidFill>
                <a:round/>
                <a:headEnd/>
                <a:tailEnd/>
              </a:ln>
            </p:spPr>
          </p:cxnSp>
          <p:cxnSp>
            <p:nvCxnSpPr>
              <p:cNvPr id="1960" name="Straight Connector 1701"/>
              <p:cNvCxnSpPr>
                <a:cxnSpLocks noChangeShapeType="1"/>
              </p:cNvCxnSpPr>
              <p:nvPr/>
            </p:nvCxnSpPr>
            <p:spPr bwMode="auto">
              <a:xfrm>
                <a:off x="6658064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1" name="Straight Connector 1702"/>
              <p:cNvCxnSpPr>
                <a:cxnSpLocks noChangeShapeType="1"/>
              </p:cNvCxnSpPr>
              <p:nvPr/>
            </p:nvCxnSpPr>
            <p:spPr bwMode="auto">
              <a:xfrm>
                <a:off x="6761772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2" name="Straight Connector 1703"/>
              <p:cNvCxnSpPr>
                <a:cxnSpLocks noChangeShapeType="1"/>
              </p:cNvCxnSpPr>
              <p:nvPr/>
            </p:nvCxnSpPr>
            <p:spPr bwMode="auto">
              <a:xfrm>
                <a:off x="6865480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3" name="Straight Connector 1704"/>
              <p:cNvCxnSpPr>
                <a:cxnSpLocks noChangeShapeType="1"/>
              </p:cNvCxnSpPr>
              <p:nvPr/>
            </p:nvCxnSpPr>
            <p:spPr bwMode="auto">
              <a:xfrm>
                <a:off x="6969188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4" name="Straight Connector 1705"/>
              <p:cNvCxnSpPr>
                <a:cxnSpLocks noChangeShapeType="1"/>
              </p:cNvCxnSpPr>
              <p:nvPr/>
            </p:nvCxnSpPr>
            <p:spPr bwMode="auto">
              <a:xfrm>
                <a:off x="7072897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5" name="Straight Connector 1706"/>
              <p:cNvCxnSpPr>
                <a:cxnSpLocks noChangeShapeType="1"/>
              </p:cNvCxnSpPr>
              <p:nvPr/>
            </p:nvCxnSpPr>
            <p:spPr bwMode="auto">
              <a:xfrm>
                <a:off x="7176604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6" name="Straight Connector 1707"/>
              <p:cNvCxnSpPr>
                <a:cxnSpLocks noChangeShapeType="1"/>
              </p:cNvCxnSpPr>
              <p:nvPr/>
            </p:nvCxnSpPr>
            <p:spPr bwMode="auto">
              <a:xfrm>
                <a:off x="7280312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7" name="Straight Connector 1708"/>
              <p:cNvCxnSpPr>
                <a:cxnSpLocks noChangeShapeType="1"/>
              </p:cNvCxnSpPr>
              <p:nvPr/>
            </p:nvCxnSpPr>
            <p:spPr bwMode="auto">
              <a:xfrm>
                <a:off x="7384020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8" name="Straight Connector 1709"/>
              <p:cNvCxnSpPr>
                <a:cxnSpLocks noChangeShapeType="1"/>
              </p:cNvCxnSpPr>
              <p:nvPr/>
            </p:nvCxnSpPr>
            <p:spPr bwMode="auto">
              <a:xfrm>
                <a:off x="6559960" y="1705652"/>
                <a:ext cx="895660" cy="0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69" name="Straight Connector 1710"/>
              <p:cNvCxnSpPr>
                <a:cxnSpLocks noChangeShapeType="1"/>
              </p:cNvCxnSpPr>
              <p:nvPr/>
            </p:nvCxnSpPr>
            <p:spPr bwMode="auto">
              <a:xfrm>
                <a:off x="6553200" y="1676400"/>
                <a:ext cx="895660" cy="0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70" name="Straight Connector 1711"/>
              <p:cNvCxnSpPr>
                <a:cxnSpLocks noChangeShapeType="1"/>
              </p:cNvCxnSpPr>
              <p:nvPr/>
            </p:nvCxnSpPr>
            <p:spPr bwMode="auto">
              <a:xfrm>
                <a:off x="6553200" y="1676400"/>
                <a:ext cx="0" cy="7620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71" name="Straight Connector 1712"/>
              <p:cNvCxnSpPr>
                <a:cxnSpLocks noChangeShapeType="1"/>
              </p:cNvCxnSpPr>
              <p:nvPr/>
            </p:nvCxnSpPr>
            <p:spPr bwMode="auto">
              <a:xfrm>
                <a:off x="7467600" y="1676400"/>
                <a:ext cx="0" cy="7620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</p:grpSp>
        <p:grpSp>
          <p:nvGrpSpPr>
            <p:cNvPr id="1613" name="Group 850"/>
            <p:cNvGrpSpPr>
              <a:grpSpLocks/>
            </p:cNvGrpSpPr>
            <p:nvPr/>
          </p:nvGrpSpPr>
          <p:grpSpPr bwMode="auto">
            <a:xfrm>
              <a:off x="3765281" y="2955900"/>
              <a:ext cx="644502" cy="379044"/>
              <a:chOff x="6553200" y="1621766"/>
              <a:chExt cx="934528" cy="588034"/>
            </a:xfrm>
          </p:grpSpPr>
          <p:sp>
            <p:nvSpPr>
              <p:cNvPr id="1922" name="Rectangle 1921"/>
              <p:cNvSpPr/>
              <p:nvPr/>
            </p:nvSpPr>
            <p:spPr>
              <a:xfrm>
                <a:off x="6550472" y="1677905"/>
                <a:ext cx="921516" cy="53030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" lastClr="FFFFFF">
                    <a:lumMod val="6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23" name="Oval 1922"/>
              <p:cNvSpPr/>
              <p:nvPr/>
            </p:nvSpPr>
            <p:spPr>
              <a:xfrm>
                <a:off x="6550472" y="1623389"/>
                <a:ext cx="921516" cy="118947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" lastClr="FFFFFF">
                    <a:lumMod val="6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1924" name="Straight Connector 1665"/>
              <p:cNvCxnSpPr>
                <a:cxnSpLocks noChangeShapeType="1"/>
              </p:cNvCxnSpPr>
              <p:nvPr/>
            </p:nvCxnSpPr>
            <p:spPr bwMode="auto">
              <a:xfrm rot="-2457267">
                <a:off x="6656199" y="1946308"/>
                <a:ext cx="794084" cy="0"/>
              </a:xfrm>
              <a:prstGeom prst="line">
                <a:avLst/>
              </a:prstGeom>
              <a:noFill/>
              <a:ln w="19050" algn="ctr">
                <a:solidFill>
                  <a:srgbClr val="7F7F7F"/>
                </a:solidFill>
                <a:round/>
                <a:headEnd/>
                <a:tailEnd/>
              </a:ln>
            </p:spPr>
          </p:cxnSp>
          <p:cxnSp>
            <p:nvCxnSpPr>
              <p:cNvPr id="1925" name="Straight Connector 1666"/>
              <p:cNvCxnSpPr>
                <a:cxnSpLocks noChangeShapeType="1"/>
              </p:cNvCxnSpPr>
              <p:nvPr/>
            </p:nvCxnSpPr>
            <p:spPr bwMode="auto">
              <a:xfrm rot="-2457267">
                <a:off x="6805579" y="2110055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26" name="Straight Connector 1667"/>
              <p:cNvCxnSpPr>
                <a:cxnSpLocks noChangeShapeType="1"/>
              </p:cNvCxnSpPr>
              <p:nvPr/>
            </p:nvCxnSpPr>
            <p:spPr bwMode="auto">
              <a:xfrm rot="-2457267">
                <a:off x="6872214" y="2052223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27" name="Straight Connector 1668"/>
              <p:cNvCxnSpPr>
                <a:cxnSpLocks noChangeShapeType="1"/>
              </p:cNvCxnSpPr>
              <p:nvPr/>
            </p:nvCxnSpPr>
            <p:spPr bwMode="auto">
              <a:xfrm rot="-2457267">
                <a:off x="6938849" y="1994391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28" name="Straight Connector 1669"/>
              <p:cNvCxnSpPr>
                <a:cxnSpLocks noChangeShapeType="1"/>
              </p:cNvCxnSpPr>
              <p:nvPr/>
            </p:nvCxnSpPr>
            <p:spPr bwMode="auto">
              <a:xfrm rot="-2457267">
                <a:off x="7005485" y="1936558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29" name="Straight Connector 1670"/>
              <p:cNvCxnSpPr>
                <a:cxnSpLocks noChangeShapeType="1"/>
              </p:cNvCxnSpPr>
              <p:nvPr/>
            </p:nvCxnSpPr>
            <p:spPr bwMode="auto">
              <a:xfrm rot="-2457267">
                <a:off x="7072120" y="1878726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0" name="Straight Connector 1671"/>
              <p:cNvCxnSpPr>
                <a:cxnSpLocks noChangeShapeType="1"/>
              </p:cNvCxnSpPr>
              <p:nvPr/>
            </p:nvCxnSpPr>
            <p:spPr bwMode="auto">
              <a:xfrm rot="-2457267">
                <a:off x="7138755" y="1820894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1" name="Straight Connector 1672"/>
              <p:cNvCxnSpPr>
                <a:cxnSpLocks noChangeShapeType="1"/>
              </p:cNvCxnSpPr>
              <p:nvPr/>
            </p:nvCxnSpPr>
            <p:spPr bwMode="auto">
              <a:xfrm rot="-2457267">
                <a:off x="7205390" y="1763062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2" name="Straight Connector 1673"/>
              <p:cNvCxnSpPr>
                <a:cxnSpLocks noChangeShapeType="1"/>
              </p:cNvCxnSpPr>
              <p:nvPr/>
            </p:nvCxnSpPr>
            <p:spPr bwMode="auto">
              <a:xfrm rot="-2457267">
                <a:off x="7272026" y="1705230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3" name="Straight Connector 1674"/>
              <p:cNvCxnSpPr>
                <a:cxnSpLocks noChangeShapeType="1"/>
              </p:cNvCxnSpPr>
              <p:nvPr/>
            </p:nvCxnSpPr>
            <p:spPr bwMode="auto">
              <a:xfrm rot="19142733" flipV="1">
                <a:off x="6556474" y="1959588"/>
                <a:ext cx="824050" cy="166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4" name="Straight Connector 1675"/>
              <p:cNvCxnSpPr>
                <a:cxnSpLocks noChangeShapeType="1"/>
              </p:cNvCxnSpPr>
              <p:nvPr/>
            </p:nvCxnSpPr>
            <p:spPr bwMode="auto">
              <a:xfrm>
                <a:off x="6554357" y="1736785"/>
                <a:ext cx="933371" cy="0"/>
              </a:xfrm>
              <a:prstGeom prst="line">
                <a:avLst/>
              </a:prstGeom>
              <a:noFill/>
              <a:ln w="19050" algn="ctr">
                <a:solidFill>
                  <a:srgbClr val="7F7F7F"/>
                </a:solidFill>
                <a:round/>
                <a:headEnd/>
                <a:tailEnd/>
              </a:ln>
            </p:spPr>
          </p:cxnSp>
          <p:cxnSp>
            <p:nvCxnSpPr>
              <p:cNvPr id="1935" name="Straight Connector 1676"/>
              <p:cNvCxnSpPr>
                <a:cxnSpLocks noChangeShapeType="1"/>
              </p:cNvCxnSpPr>
              <p:nvPr/>
            </p:nvCxnSpPr>
            <p:spPr bwMode="auto">
              <a:xfrm>
                <a:off x="6658064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6" name="Straight Connector 1677"/>
              <p:cNvCxnSpPr>
                <a:cxnSpLocks noChangeShapeType="1"/>
              </p:cNvCxnSpPr>
              <p:nvPr/>
            </p:nvCxnSpPr>
            <p:spPr bwMode="auto">
              <a:xfrm>
                <a:off x="6761772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7" name="Straight Connector 1678"/>
              <p:cNvCxnSpPr>
                <a:cxnSpLocks noChangeShapeType="1"/>
              </p:cNvCxnSpPr>
              <p:nvPr/>
            </p:nvCxnSpPr>
            <p:spPr bwMode="auto">
              <a:xfrm>
                <a:off x="6865480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8" name="Straight Connector 1679"/>
              <p:cNvCxnSpPr>
                <a:cxnSpLocks noChangeShapeType="1"/>
              </p:cNvCxnSpPr>
              <p:nvPr/>
            </p:nvCxnSpPr>
            <p:spPr bwMode="auto">
              <a:xfrm>
                <a:off x="6969188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39" name="Straight Connector 1680"/>
              <p:cNvCxnSpPr>
                <a:cxnSpLocks noChangeShapeType="1"/>
              </p:cNvCxnSpPr>
              <p:nvPr/>
            </p:nvCxnSpPr>
            <p:spPr bwMode="auto">
              <a:xfrm>
                <a:off x="7072897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40" name="Straight Connector 1681"/>
              <p:cNvCxnSpPr>
                <a:cxnSpLocks noChangeShapeType="1"/>
              </p:cNvCxnSpPr>
              <p:nvPr/>
            </p:nvCxnSpPr>
            <p:spPr bwMode="auto">
              <a:xfrm>
                <a:off x="7176604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41" name="Straight Connector 1682"/>
              <p:cNvCxnSpPr>
                <a:cxnSpLocks noChangeShapeType="1"/>
              </p:cNvCxnSpPr>
              <p:nvPr/>
            </p:nvCxnSpPr>
            <p:spPr bwMode="auto">
              <a:xfrm>
                <a:off x="7280312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42" name="Straight Connector 1683"/>
              <p:cNvCxnSpPr>
                <a:cxnSpLocks noChangeShapeType="1"/>
              </p:cNvCxnSpPr>
              <p:nvPr/>
            </p:nvCxnSpPr>
            <p:spPr bwMode="auto">
              <a:xfrm>
                <a:off x="7384020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43" name="Straight Connector 1684"/>
              <p:cNvCxnSpPr>
                <a:cxnSpLocks noChangeShapeType="1"/>
              </p:cNvCxnSpPr>
              <p:nvPr/>
            </p:nvCxnSpPr>
            <p:spPr bwMode="auto">
              <a:xfrm>
                <a:off x="6559960" y="1705652"/>
                <a:ext cx="895660" cy="0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44" name="Straight Connector 1685"/>
              <p:cNvCxnSpPr>
                <a:cxnSpLocks noChangeShapeType="1"/>
              </p:cNvCxnSpPr>
              <p:nvPr/>
            </p:nvCxnSpPr>
            <p:spPr bwMode="auto">
              <a:xfrm>
                <a:off x="6553200" y="1676400"/>
                <a:ext cx="895660" cy="0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45" name="Straight Connector 1686"/>
              <p:cNvCxnSpPr>
                <a:cxnSpLocks noChangeShapeType="1"/>
              </p:cNvCxnSpPr>
              <p:nvPr/>
            </p:nvCxnSpPr>
            <p:spPr bwMode="auto">
              <a:xfrm>
                <a:off x="6553200" y="1676400"/>
                <a:ext cx="0" cy="7620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46" name="Straight Connector 1687"/>
              <p:cNvCxnSpPr>
                <a:cxnSpLocks noChangeShapeType="1"/>
              </p:cNvCxnSpPr>
              <p:nvPr/>
            </p:nvCxnSpPr>
            <p:spPr bwMode="auto">
              <a:xfrm>
                <a:off x="7467600" y="1676400"/>
                <a:ext cx="0" cy="7620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</p:grpSp>
        <p:grpSp>
          <p:nvGrpSpPr>
            <p:cNvPr id="1614" name="Group 823"/>
            <p:cNvGrpSpPr>
              <a:grpSpLocks/>
            </p:cNvGrpSpPr>
            <p:nvPr/>
          </p:nvGrpSpPr>
          <p:grpSpPr bwMode="auto">
            <a:xfrm>
              <a:off x="4460976" y="3125191"/>
              <a:ext cx="853211" cy="435474"/>
              <a:chOff x="6553200" y="1621766"/>
              <a:chExt cx="934528" cy="588034"/>
            </a:xfrm>
          </p:grpSpPr>
          <p:sp>
            <p:nvSpPr>
              <p:cNvPr id="1897" name="Rectangle 1896"/>
              <p:cNvSpPr/>
              <p:nvPr/>
            </p:nvSpPr>
            <p:spPr>
              <a:xfrm>
                <a:off x="6552171" y="1679299"/>
                <a:ext cx="914743" cy="53060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" lastClr="FFFFFF">
                    <a:lumMod val="6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98" name="Oval 1897"/>
              <p:cNvSpPr/>
              <p:nvPr/>
            </p:nvSpPr>
            <p:spPr>
              <a:xfrm>
                <a:off x="6552171" y="1623217"/>
                <a:ext cx="914743" cy="116477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" lastClr="FFFFFF">
                    <a:lumMod val="6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1899" name="Straight Connector 1640"/>
              <p:cNvCxnSpPr>
                <a:cxnSpLocks noChangeShapeType="1"/>
              </p:cNvCxnSpPr>
              <p:nvPr/>
            </p:nvCxnSpPr>
            <p:spPr bwMode="auto">
              <a:xfrm rot="-2457267">
                <a:off x="6656199" y="1946308"/>
                <a:ext cx="794084" cy="0"/>
              </a:xfrm>
              <a:prstGeom prst="line">
                <a:avLst/>
              </a:prstGeom>
              <a:noFill/>
              <a:ln w="19050" algn="ctr">
                <a:solidFill>
                  <a:srgbClr val="7F7F7F"/>
                </a:solidFill>
                <a:round/>
                <a:headEnd/>
                <a:tailEnd/>
              </a:ln>
            </p:spPr>
          </p:cxnSp>
          <p:cxnSp>
            <p:nvCxnSpPr>
              <p:cNvPr id="1900" name="Straight Connector 1641"/>
              <p:cNvCxnSpPr>
                <a:cxnSpLocks noChangeShapeType="1"/>
              </p:cNvCxnSpPr>
              <p:nvPr/>
            </p:nvCxnSpPr>
            <p:spPr bwMode="auto">
              <a:xfrm rot="-2457267">
                <a:off x="6805579" y="2110055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1" name="Straight Connector 1642"/>
              <p:cNvCxnSpPr>
                <a:cxnSpLocks noChangeShapeType="1"/>
              </p:cNvCxnSpPr>
              <p:nvPr/>
            </p:nvCxnSpPr>
            <p:spPr bwMode="auto">
              <a:xfrm rot="-2457267">
                <a:off x="6872214" y="2052223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2" name="Straight Connector 1643"/>
              <p:cNvCxnSpPr>
                <a:cxnSpLocks noChangeShapeType="1"/>
              </p:cNvCxnSpPr>
              <p:nvPr/>
            </p:nvCxnSpPr>
            <p:spPr bwMode="auto">
              <a:xfrm rot="-2457267">
                <a:off x="6938849" y="1994391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3" name="Straight Connector 1644"/>
              <p:cNvCxnSpPr>
                <a:cxnSpLocks noChangeShapeType="1"/>
              </p:cNvCxnSpPr>
              <p:nvPr/>
            </p:nvCxnSpPr>
            <p:spPr bwMode="auto">
              <a:xfrm rot="-2457267">
                <a:off x="7005485" y="1936558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4" name="Straight Connector 1645"/>
              <p:cNvCxnSpPr>
                <a:cxnSpLocks noChangeShapeType="1"/>
              </p:cNvCxnSpPr>
              <p:nvPr/>
            </p:nvCxnSpPr>
            <p:spPr bwMode="auto">
              <a:xfrm rot="-2457267">
                <a:off x="7072120" y="1878726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5" name="Straight Connector 1646"/>
              <p:cNvCxnSpPr>
                <a:cxnSpLocks noChangeShapeType="1"/>
              </p:cNvCxnSpPr>
              <p:nvPr/>
            </p:nvCxnSpPr>
            <p:spPr bwMode="auto">
              <a:xfrm rot="-2457267">
                <a:off x="7138755" y="1820894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6" name="Straight Connector 1647"/>
              <p:cNvCxnSpPr>
                <a:cxnSpLocks noChangeShapeType="1"/>
              </p:cNvCxnSpPr>
              <p:nvPr/>
            </p:nvCxnSpPr>
            <p:spPr bwMode="auto">
              <a:xfrm rot="-2457267">
                <a:off x="7205390" y="1763062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7" name="Straight Connector 1648"/>
              <p:cNvCxnSpPr>
                <a:cxnSpLocks noChangeShapeType="1"/>
              </p:cNvCxnSpPr>
              <p:nvPr/>
            </p:nvCxnSpPr>
            <p:spPr bwMode="auto">
              <a:xfrm rot="-2457267">
                <a:off x="7272026" y="1705230"/>
                <a:ext cx="0" cy="44057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8" name="Straight Connector 1649"/>
              <p:cNvCxnSpPr>
                <a:cxnSpLocks noChangeShapeType="1"/>
              </p:cNvCxnSpPr>
              <p:nvPr/>
            </p:nvCxnSpPr>
            <p:spPr bwMode="auto">
              <a:xfrm rot="19142733" flipV="1">
                <a:off x="6556474" y="1959588"/>
                <a:ext cx="824050" cy="166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09" name="Straight Connector 1650"/>
              <p:cNvCxnSpPr>
                <a:cxnSpLocks noChangeShapeType="1"/>
              </p:cNvCxnSpPr>
              <p:nvPr/>
            </p:nvCxnSpPr>
            <p:spPr bwMode="auto">
              <a:xfrm>
                <a:off x="6554357" y="1736785"/>
                <a:ext cx="933371" cy="0"/>
              </a:xfrm>
              <a:prstGeom prst="line">
                <a:avLst/>
              </a:prstGeom>
              <a:noFill/>
              <a:ln w="19050" algn="ctr">
                <a:solidFill>
                  <a:srgbClr val="7F7F7F"/>
                </a:solidFill>
                <a:round/>
                <a:headEnd/>
                <a:tailEnd/>
              </a:ln>
            </p:spPr>
          </p:cxnSp>
          <p:cxnSp>
            <p:nvCxnSpPr>
              <p:cNvPr id="1910" name="Straight Connector 1651"/>
              <p:cNvCxnSpPr>
                <a:cxnSpLocks noChangeShapeType="1"/>
              </p:cNvCxnSpPr>
              <p:nvPr/>
            </p:nvCxnSpPr>
            <p:spPr bwMode="auto">
              <a:xfrm>
                <a:off x="6658064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1" name="Straight Connector 1652"/>
              <p:cNvCxnSpPr>
                <a:cxnSpLocks noChangeShapeType="1"/>
              </p:cNvCxnSpPr>
              <p:nvPr/>
            </p:nvCxnSpPr>
            <p:spPr bwMode="auto">
              <a:xfrm>
                <a:off x="6761772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2" name="Straight Connector 1653"/>
              <p:cNvCxnSpPr>
                <a:cxnSpLocks noChangeShapeType="1"/>
              </p:cNvCxnSpPr>
              <p:nvPr/>
            </p:nvCxnSpPr>
            <p:spPr bwMode="auto">
              <a:xfrm>
                <a:off x="6865480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3" name="Straight Connector 1654"/>
              <p:cNvCxnSpPr>
                <a:cxnSpLocks noChangeShapeType="1"/>
              </p:cNvCxnSpPr>
              <p:nvPr/>
            </p:nvCxnSpPr>
            <p:spPr bwMode="auto">
              <a:xfrm>
                <a:off x="6969188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4" name="Straight Connector 1655"/>
              <p:cNvCxnSpPr>
                <a:cxnSpLocks noChangeShapeType="1"/>
              </p:cNvCxnSpPr>
              <p:nvPr/>
            </p:nvCxnSpPr>
            <p:spPr bwMode="auto">
              <a:xfrm>
                <a:off x="7072897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5" name="Straight Connector 1656"/>
              <p:cNvCxnSpPr>
                <a:cxnSpLocks noChangeShapeType="1"/>
              </p:cNvCxnSpPr>
              <p:nvPr/>
            </p:nvCxnSpPr>
            <p:spPr bwMode="auto">
              <a:xfrm>
                <a:off x="7176604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6" name="Straight Connector 1657"/>
              <p:cNvCxnSpPr>
                <a:cxnSpLocks noChangeShapeType="1"/>
              </p:cNvCxnSpPr>
              <p:nvPr/>
            </p:nvCxnSpPr>
            <p:spPr bwMode="auto">
              <a:xfrm>
                <a:off x="7280312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7" name="Straight Connector 1658"/>
              <p:cNvCxnSpPr>
                <a:cxnSpLocks noChangeShapeType="1"/>
              </p:cNvCxnSpPr>
              <p:nvPr/>
            </p:nvCxnSpPr>
            <p:spPr bwMode="auto">
              <a:xfrm>
                <a:off x="7384020" y="1680763"/>
                <a:ext cx="0" cy="56022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8" name="Straight Connector 1659"/>
              <p:cNvCxnSpPr>
                <a:cxnSpLocks noChangeShapeType="1"/>
              </p:cNvCxnSpPr>
              <p:nvPr/>
            </p:nvCxnSpPr>
            <p:spPr bwMode="auto">
              <a:xfrm>
                <a:off x="6559960" y="1705652"/>
                <a:ext cx="895660" cy="0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19" name="Straight Connector 1660"/>
              <p:cNvCxnSpPr>
                <a:cxnSpLocks noChangeShapeType="1"/>
              </p:cNvCxnSpPr>
              <p:nvPr/>
            </p:nvCxnSpPr>
            <p:spPr bwMode="auto">
              <a:xfrm>
                <a:off x="6553200" y="1676400"/>
                <a:ext cx="895660" cy="0"/>
              </a:xfrm>
              <a:prstGeom prst="line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20" name="Straight Connector 1661"/>
              <p:cNvCxnSpPr>
                <a:cxnSpLocks noChangeShapeType="1"/>
              </p:cNvCxnSpPr>
              <p:nvPr/>
            </p:nvCxnSpPr>
            <p:spPr bwMode="auto">
              <a:xfrm>
                <a:off x="6553200" y="1676400"/>
                <a:ext cx="0" cy="7620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921" name="Straight Connector 1662"/>
              <p:cNvCxnSpPr>
                <a:cxnSpLocks noChangeShapeType="1"/>
              </p:cNvCxnSpPr>
              <p:nvPr/>
            </p:nvCxnSpPr>
            <p:spPr bwMode="auto">
              <a:xfrm>
                <a:off x="7467600" y="1676400"/>
                <a:ext cx="0" cy="7620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</p:grpSp>
        <p:grpSp>
          <p:nvGrpSpPr>
            <p:cNvPr id="1615" name="Group 768"/>
            <p:cNvGrpSpPr>
              <a:grpSpLocks/>
            </p:cNvGrpSpPr>
            <p:nvPr/>
          </p:nvGrpSpPr>
          <p:grpSpPr bwMode="auto">
            <a:xfrm>
              <a:off x="4252268" y="2335162"/>
              <a:ext cx="417417" cy="1128614"/>
              <a:chOff x="4953000" y="3719423"/>
              <a:chExt cx="609600" cy="1766977"/>
            </a:xfrm>
          </p:grpSpPr>
          <p:grpSp>
            <p:nvGrpSpPr>
              <p:cNvPr id="1882" name="Group 403"/>
              <p:cNvGrpSpPr>
                <a:grpSpLocks/>
              </p:cNvGrpSpPr>
              <p:nvPr/>
            </p:nvGrpSpPr>
            <p:grpSpPr bwMode="auto">
              <a:xfrm>
                <a:off x="5158595" y="3719423"/>
                <a:ext cx="153941" cy="1023560"/>
                <a:chOff x="6038388" y="3705401"/>
                <a:chExt cx="482600" cy="1356759"/>
              </a:xfrm>
            </p:grpSpPr>
            <p:sp>
              <p:nvSpPr>
                <p:cNvPr id="1891" name="Rectangle 709"/>
                <p:cNvSpPr>
                  <a:spLocks noChangeArrowheads="1"/>
                </p:cNvSpPr>
                <p:nvPr/>
              </p:nvSpPr>
              <p:spPr bwMode="auto">
                <a:xfrm>
                  <a:off x="6158580" y="3729465"/>
                  <a:ext cx="335726" cy="1332607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92" name="Rectangle 830"/>
                <p:cNvSpPr>
                  <a:spLocks noChangeArrowheads="1"/>
                </p:cNvSpPr>
                <p:nvPr/>
              </p:nvSpPr>
              <p:spPr bwMode="auto">
                <a:xfrm>
                  <a:off x="6028014" y="4836656"/>
                  <a:ext cx="111909" cy="225416"/>
                </a:xfrm>
                <a:prstGeom prst="rect">
                  <a:avLst/>
                </a:prstGeom>
                <a:solidFill>
                  <a:srgbClr val="EAEAEA"/>
                </a:solidFill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93" name="Rectangle 831"/>
                <p:cNvSpPr>
                  <a:spLocks noChangeArrowheads="1"/>
                </p:cNvSpPr>
                <p:nvPr/>
              </p:nvSpPr>
              <p:spPr bwMode="auto">
                <a:xfrm>
                  <a:off x="6139922" y="3702945"/>
                  <a:ext cx="373029" cy="59671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94" name="Rectangle 832"/>
                <p:cNvSpPr>
                  <a:spLocks noChangeArrowheads="1"/>
                </p:cNvSpPr>
                <p:nvPr/>
              </p:nvSpPr>
              <p:spPr bwMode="auto">
                <a:xfrm>
                  <a:off x="6139922" y="4074218"/>
                  <a:ext cx="373029" cy="53039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95" name="Rectangle 833"/>
                <p:cNvSpPr>
                  <a:spLocks noChangeArrowheads="1"/>
                </p:cNvSpPr>
                <p:nvPr/>
              </p:nvSpPr>
              <p:spPr bwMode="auto">
                <a:xfrm>
                  <a:off x="6139922" y="4723946"/>
                  <a:ext cx="373029" cy="53039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96" name="Rectangle 834"/>
                <p:cNvSpPr>
                  <a:spLocks noChangeArrowheads="1"/>
                </p:cNvSpPr>
                <p:nvPr/>
              </p:nvSpPr>
              <p:spPr bwMode="auto">
                <a:xfrm>
                  <a:off x="6139922" y="4412344"/>
                  <a:ext cx="373029" cy="53039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883" name="Rectangle 1882"/>
              <p:cNvSpPr/>
              <p:nvPr/>
            </p:nvSpPr>
            <p:spPr>
              <a:xfrm>
                <a:off x="5030346" y="4722911"/>
                <a:ext cx="452165" cy="765257"/>
              </a:xfrm>
              <a:prstGeom prst="rect">
                <a:avLst/>
              </a:prstGeom>
              <a:gradFill flip="none" rotWithShape="1">
                <a:gsLst>
                  <a:gs pos="0">
                    <a:srgbClr val="C0504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C0504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C0504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25400" cap="flat" cmpd="sng" algn="ctr">
                <a:solidFill>
                  <a:sysClr val="window" lastClr="FFFFFF">
                    <a:lumMod val="6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1884" name="Straight Connector 1625"/>
              <p:cNvCxnSpPr>
                <a:cxnSpLocks noChangeShapeType="1"/>
              </p:cNvCxnSpPr>
              <p:nvPr/>
            </p:nvCxnSpPr>
            <p:spPr bwMode="auto">
              <a:xfrm>
                <a:off x="5105400" y="4724400"/>
                <a:ext cx="0" cy="76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85" name="Straight Connector 1626"/>
              <p:cNvCxnSpPr>
                <a:cxnSpLocks noChangeShapeType="1"/>
              </p:cNvCxnSpPr>
              <p:nvPr/>
            </p:nvCxnSpPr>
            <p:spPr bwMode="auto">
              <a:xfrm>
                <a:off x="5181600" y="4724400"/>
                <a:ext cx="0" cy="76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86" name="Straight Connector 1627"/>
              <p:cNvCxnSpPr>
                <a:cxnSpLocks noChangeShapeType="1"/>
              </p:cNvCxnSpPr>
              <p:nvPr/>
            </p:nvCxnSpPr>
            <p:spPr bwMode="auto">
              <a:xfrm>
                <a:off x="5257800" y="4724400"/>
                <a:ext cx="0" cy="76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87" name="Straight Connector 1628"/>
              <p:cNvCxnSpPr>
                <a:cxnSpLocks noChangeShapeType="1"/>
              </p:cNvCxnSpPr>
              <p:nvPr/>
            </p:nvCxnSpPr>
            <p:spPr bwMode="auto">
              <a:xfrm>
                <a:off x="5334000" y="4724400"/>
                <a:ext cx="0" cy="76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88" name="Straight Connector 1629"/>
              <p:cNvCxnSpPr>
                <a:cxnSpLocks noChangeShapeType="1"/>
              </p:cNvCxnSpPr>
              <p:nvPr/>
            </p:nvCxnSpPr>
            <p:spPr bwMode="auto">
              <a:xfrm>
                <a:off x="5410200" y="4724400"/>
                <a:ext cx="0" cy="76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89" name="Straight Connector 1630"/>
              <p:cNvCxnSpPr>
                <a:cxnSpLocks noChangeShapeType="1"/>
              </p:cNvCxnSpPr>
              <p:nvPr/>
            </p:nvCxnSpPr>
            <p:spPr bwMode="auto">
              <a:xfrm>
                <a:off x="4953000" y="4876800"/>
                <a:ext cx="609600" cy="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  <p:cxnSp>
            <p:nvCxnSpPr>
              <p:cNvPr id="1890" name="Straight Connector 1631"/>
              <p:cNvCxnSpPr>
                <a:cxnSpLocks noChangeShapeType="1"/>
              </p:cNvCxnSpPr>
              <p:nvPr/>
            </p:nvCxnSpPr>
            <p:spPr bwMode="auto">
              <a:xfrm>
                <a:off x="4953000" y="5105400"/>
                <a:ext cx="609600" cy="0"/>
              </a:xfrm>
              <a:prstGeom prst="line">
                <a:avLst/>
              </a:prstGeom>
              <a:noFill/>
              <a:ln w="19050" algn="ctr">
                <a:solidFill>
                  <a:srgbClr val="4A7EBB"/>
                </a:solidFill>
                <a:round/>
                <a:headEnd/>
                <a:tailEnd/>
              </a:ln>
            </p:spPr>
          </p:cxnSp>
        </p:grpSp>
        <p:grpSp>
          <p:nvGrpSpPr>
            <p:cNvPr id="1616" name="Group 756"/>
            <p:cNvGrpSpPr/>
            <p:nvPr/>
          </p:nvGrpSpPr>
          <p:grpSpPr bwMode="auto">
            <a:xfrm>
              <a:off x="4043559" y="2786607"/>
              <a:ext cx="347848" cy="677168"/>
              <a:chOff x="685800" y="3810000"/>
              <a:chExt cx="990600" cy="1676400"/>
            </a:xfrm>
            <a:solidFill>
              <a:sysClr val="window" lastClr="FFFFFF">
                <a:lumMod val="85000"/>
              </a:sysClr>
            </a:solidFill>
          </p:grpSpPr>
          <p:sp>
            <p:nvSpPr>
              <p:cNvPr id="1875" name="Oval 1874"/>
              <p:cNvSpPr/>
              <p:nvPr/>
            </p:nvSpPr>
            <p:spPr>
              <a:xfrm>
                <a:off x="762000" y="4495800"/>
                <a:ext cx="838200" cy="304800"/>
              </a:xfrm>
              <a:prstGeom prst="ellipse">
                <a:avLst/>
              </a:prstGeom>
              <a:grpFill/>
              <a:ln w="127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76" name="Rectangle 1875"/>
              <p:cNvSpPr/>
              <p:nvPr/>
            </p:nvSpPr>
            <p:spPr>
              <a:xfrm>
                <a:off x="762000" y="4648200"/>
                <a:ext cx="838200" cy="838200"/>
              </a:xfrm>
              <a:prstGeom prst="rect">
                <a:avLst/>
              </a:prstGeom>
              <a:grpFill/>
              <a:ln w="127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77" name="Oval 1876"/>
              <p:cNvSpPr/>
              <p:nvPr/>
            </p:nvSpPr>
            <p:spPr>
              <a:xfrm>
                <a:off x="914400" y="3810000"/>
                <a:ext cx="533400" cy="152400"/>
              </a:xfrm>
              <a:prstGeom prst="ellipse">
                <a:avLst/>
              </a:prstGeom>
              <a:grpFill/>
              <a:ln w="127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78" name="Rectangle 1877"/>
              <p:cNvSpPr/>
              <p:nvPr/>
            </p:nvSpPr>
            <p:spPr>
              <a:xfrm>
                <a:off x="914400" y="3886200"/>
                <a:ext cx="533400" cy="685800"/>
              </a:xfrm>
              <a:prstGeom prst="rect">
                <a:avLst/>
              </a:prstGeom>
              <a:grpFill/>
              <a:ln w="127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79" name="Rectangle 1878"/>
              <p:cNvSpPr/>
              <p:nvPr/>
            </p:nvSpPr>
            <p:spPr>
              <a:xfrm>
                <a:off x="838200" y="4038600"/>
                <a:ext cx="685800" cy="76200"/>
              </a:xfrm>
              <a:prstGeom prst="rect">
                <a:avLst/>
              </a:prstGeom>
              <a:grpFill/>
              <a:ln w="127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80" name="Rectangle 1879"/>
              <p:cNvSpPr/>
              <p:nvPr/>
            </p:nvSpPr>
            <p:spPr>
              <a:xfrm>
                <a:off x="685800" y="4800600"/>
                <a:ext cx="990600" cy="76200"/>
              </a:xfrm>
              <a:prstGeom prst="rect">
                <a:avLst/>
              </a:prstGeom>
              <a:grpFill/>
              <a:ln w="127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81" name="Rectangle 1880"/>
              <p:cNvSpPr/>
              <p:nvPr/>
            </p:nvSpPr>
            <p:spPr>
              <a:xfrm>
                <a:off x="685800" y="5105400"/>
                <a:ext cx="990600" cy="76200"/>
              </a:xfrm>
              <a:prstGeom prst="rect">
                <a:avLst/>
              </a:prstGeom>
              <a:grpFill/>
              <a:ln w="127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617" name="Group 746"/>
            <p:cNvGrpSpPr>
              <a:grpSpLocks/>
            </p:cNvGrpSpPr>
            <p:nvPr/>
          </p:nvGrpSpPr>
          <p:grpSpPr bwMode="auto">
            <a:xfrm>
              <a:off x="3765281" y="3068761"/>
              <a:ext cx="376835" cy="497296"/>
              <a:chOff x="3810000" y="3276600"/>
              <a:chExt cx="565150" cy="900113"/>
            </a:xfrm>
          </p:grpSpPr>
          <p:sp>
            <p:nvSpPr>
              <p:cNvPr id="1847" name="AutoShape 1338"/>
              <p:cNvSpPr>
                <a:spLocks noChangeArrowheads="1"/>
              </p:cNvSpPr>
              <p:nvPr/>
            </p:nvSpPr>
            <p:spPr bwMode="auto">
              <a:xfrm rot="10460443" flipH="1">
                <a:off x="4265410" y="3473204"/>
                <a:ext cx="48878" cy="1156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69 w 21600"/>
                  <a:gd name="T13" fmla="*/ 4438 h 21600"/>
                  <a:gd name="T14" fmla="*/ 17131 w 21600"/>
                  <a:gd name="T15" fmla="*/ 1716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8" name="Rectangle 1339"/>
              <p:cNvSpPr>
                <a:spLocks noChangeArrowheads="1"/>
              </p:cNvSpPr>
              <p:nvPr/>
            </p:nvSpPr>
            <p:spPr bwMode="auto">
              <a:xfrm>
                <a:off x="4234859" y="3473204"/>
                <a:ext cx="48878" cy="9830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9" name="AutoShape 1340"/>
              <p:cNvSpPr>
                <a:spLocks noChangeArrowheads="1"/>
              </p:cNvSpPr>
              <p:nvPr/>
            </p:nvSpPr>
            <p:spPr bwMode="auto">
              <a:xfrm rot="11139557">
                <a:off x="4198201" y="3473204"/>
                <a:ext cx="48878" cy="1156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69 w 21600"/>
                  <a:gd name="T13" fmla="*/ 4438 h 21600"/>
                  <a:gd name="T14" fmla="*/ 17131 w 21600"/>
                  <a:gd name="T15" fmla="*/ 1716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0" name="Oval 1341"/>
              <p:cNvSpPr>
                <a:spLocks noChangeArrowheads="1"/>
              </p:cNvSpPr>
              <p:nvPr/>
            </p:nvSpPr>
            <p:spPr bwMode="auto">
              <a:xfrm>
                <a:off x="3843837" y="3507899"/>
                <a:ext cx="531548" cy="196604"/>
              </a:xfrm>
              <a:prstGeom prst="ellipse">
                <a:avLst/>
              </a:prstGeom>
              <a:solidFill>
                <a:srgbClr val="FFCC6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1" name="Rectangle 1342"/>
              <p:cNvSpPr>
                <a:spLocks noChangeArrowheads="1"/>
              </p:cNvSpPr>
              <p:nvPr/>
            </p:nvSpPr>
            <p:spPr bwMode="auto">
              <a:xfrm>
                <a:off x="3843837" y="3600418"/>
                <a:ext cx="531548" cy="578247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</a:endParaRPr>
              </a:p>
            </p:txBody>
          </p:sp>
          <p:grpSp>
            <p:nvGrpSpPr>
              <p:cNvPr id="1852" name="Group 1343"/>
              <p:cNvGrpSpPr>
                <a:grpSpLocks/>
              </p:cNvGrpSpPr>
              <p:nvPr/>
            </p:nvGrpSpPr>
            <p:grpSpPr bwMode="auto">
              <a:xfrm>
                <a:off x="3938588" y="3443288"/>
                <a:ext cx="130175" cy="122238"/>
                <a:chOff x="480" y="2064"/>
                <a:chExt cx="528" cy="555"/>
              </a:xfrm>
            </p:grpSpPr>
            <p:sp>
              <p:nvSpPr>
                <p:cNvPr id="1871" name="Oval 1344"/>
                <p:cNvSpPr>
                  <a:spLocks noChangeArrowheads="1"/>
                </p:cNvSpPr>
                <p:nvPr/>
              </p:nvSpPr>
              <p:spPr bwMode="auto">
                <a:xfrm>
                  <a:off x="517" y="2489"/>
                  <a:ext cx="446" cy="131"/>
                </a:xfrm>
                <a:prstGeom prst="ellipse">
                  <a:avLst/>
                </a:prstGeom>
                <a:solidFill>
                  <a:srgbClr val="FFCC6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72" name="Rectangle 1345"/>
                <p:cNvSpPr>
                  <a:spLocks noChangeArrowheads="1"/>
                </p:cNvSpPr>
                <p:nvPr/>
              </p:nvSpPr>
              <p:spPr bwMode="auto">
                <a:xfrm>
                  <a:off x="517" y="2121"/>
                  <a:ext cx="446" cy="420"/>
                </a:xfrm>
                <a:prstGeom prst="rect">
                  <a:avLst/>
                </a:prstGeom>
                <a:solidFill>
                  <a:srgbClr val="FFCC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73" name="Line 1346"/>
                <p:cNvSpPr>
                  <a:spLocks noChangeShapeType="1"/>
                </p:cNvSpPr>
                <p:nvPr/>
              </p:nvSpPr>
              <p:spPr bwMode="auto">
                <a:xfrm>
                  <a:off x="517" y="2541"/>
                  <a:ext cx="446" cy="0"/>
                </a:xfrm>
                <a:prstGeom prst="line">
                  <a:avLst/>
                </a:prstGeom>
                <a:noFill/>
                <a:ln w="9525">
                  <a:solidFill>
                    <a:srgbClr val="FFCC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74" name="Rectangle 1347"/>
                <p:cNvSpPr>
                  <a:spLocks noChangeArrowheads="1"/>
                </p:cNvSpPr>
                <p:nvPr/>
              </p:nvSpPr>
              <p:spPr bwMode="auto">
                <a:xfrm>
                  <a:off x="467" y="2069"/>
                  <a:ext cx="545" cy="53"/>
                </a:xfrm>
                <a:prstGeom prst="rect">
                  <a:avLst/>
                </a:prstGeom>
                <a:solidFill>
                  <a:srgbClr val="FFCC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853" name="Rectangle 1349"/>
              <p:cNvSpPr>
                <a:spLocks noChangeArrowheads="1"/>
              </p:cNvSpPr>
              <p:nvPr/>
            </p:nvSpPr>
            <p:spPr bwMode="auto">
              <a:xfrm>
                <a:off x="4210420" y="3467423"/>
                <a:ext cx="91648" cy="5781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854" name="Group 1350"/>
              <p:cNvGrpSpPr>
                <a:grpSpLocks/>
              </p:cNvGrpSpPr>
              <p:nvPr/>
            </p:nvGrpSpPr>
            <p:grpSpPr bwMode="auto">
              <a:xfrm>
                <a:off x="4224338" y="3276600"/>
                <a:ext cx="68263" cy="87313"/>
                <a:chOff x="4714" y="1471"/>
                <a:chExt cx="148" cy="220"/>
              </a:xfrm>
            </p:grpSpPr>
            <p:sp>
              <p:nvSpPr>
                <p:cNvPr id="1869" name="Rectangle 1351" descr="Dark horizontal"/>
                <p:cNvSpPr>
                  <a:spLocks noChangeArrowheads="1"/>
                </p:cNvSpPr>
                <p:nvPr/>
              </p:nvSpPr>
              <p:spPr bwMode="auto">
                <a:xfrm rot="5400000">
                  <a:off x="4682" y="1542"/>
                  <a:ext cx="189" cy="106"/>
                </a:xfrm>
                <a:prstGeom prst="rect">
                  <a:avLst/>
                </a:prstGeom>
                <a:pattFill prst="dkHorz">
                  <a:fgClr>
                    <a:srgbClr val="B2B2B2"/>
                  </a:fgClr>
                  <a:bgClr>
                    <a:srgbClr val="FFFFFF"/>
                  </a:bgClr>
                </a:patt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70" name="AutoShape 1352"/>
                <p:cNvSpPr>
                  <a:spLocks noChangeArrowheads="1"/>
                </p:cNvSpPr>
                <p:nvPr/>
              </p:nvSpPr>
              <p:spPr bwMode="auto">
                <a:xfrm>
                  <a:off x="4710" y="1471"/>
                  <a:ext cx="146" cy="117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0 h 21600"/>
                    <a:gd name="T4" fmla="*/ 1 w 21600"/>
                    <a:gd name="T5" fmla="*/ 0 h 21600"/>
                    <a:gd name="T6" fmla="*/ 1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775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855" name="Rectangle 1353"/>
              <p:cNvSpPr>
                <a:spLocks noChangeArrowheads="1"/>
              </p:cNvSpPr>
              <p:nvPr/>
            </p:nvSpPr>
            <p:spPr bwMode="auto">
              <a:xfrm>
                <a:off x="4222640" y="3322860"/>
                <a:ext cx="12219" cy="28914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856" name="Group 1354"/>
              <p:cNvGrpSpPr>
                <a:grpSpLocks/>
              </p:cNvGrpSpPr>
              <p:nvPr/>
            </p:nvGrpSpPr>
            <p:grpSpPr bwMode="auto">
              <a:xfrm>
                <a:off x="4240213" y="3363913"/>
                <a:ext cx="34925" cy="11113"/>
                <a:chOff x="4752" y="2736"/>
                <a:chExt cx="192" cy="96"/>
              </a:xfrm>
            </p:grpSpPr>
            <p:sp>
              <p:nvSpPr>
                <p:cNvPr id="1867" name="Rectangle 1355"/>
                <p:cNvSpPr>
                  <a:spLocks noChangeArrowheads="1"/>
                </p:cNvSpPr>
                <p:nvPr/>
              </p:nvSpPr>
              <p:spPr bwMode="auto">
                <a:xfrm>
                  <a:off x="4823" y="2731"/>
                  <a:ext cx="101" cy="50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68" name="Rectangle 1356"/>
                <p:cNvSpPr>
                  <a:spLocks noChangeArrowheads="1"/>
                </p:cNvSpPr>
                <p:nvPr/>
              </p:nvSpPr>
              <p:spPr bwMode="auto">
                <a:xfrm>
                  <a:off x="4756" y="2781"/>
                  <a:ext cx="202" cy="50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857" name="Rectangle 1357"/>
              <p:cNvSpPr>
                <a:spLocks noChangeArrowheads="1"/>
              </p:cNvSpPr>
              <p:nvPr/>
            </p:nvSpPr>
            <p:spPr bwMode="auto">
              <a:xfrm>
                <a:off x="4228752" y="3374904"/>
                <a:ext cx="61097" cy="28911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8" name="AutoShape 1358"/>
              <p:cNvSpPr>
                <a:spLocks noChangeArrowheads="1"/>
              </p:cNvSpPr>
              <p:nvPr/>
            </p:nvSpPr>
            <p:spPr bwMode="auto">
              <a:xfrm>
                <a:off x="4228752" y="3403814"/>
                <a:ext cx="61097" cy="2313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70 w 21600"/>
                  <a:gd name="T13" fmla="*/ 4985 h 21600"/>
                  <a:gd name="T14" fmla="*/ 16930 w 21600"/>
                  <a:gd name="T15" fmla="*/ 1661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9" name="Line 1359"/>
              <p:cNvSpPr>
                <a:spLocks noChangeShapeType="1"/>
              </p:cNvSpPr>
              <p:nvPr/>
            </p:nvSpPr>
            <p:spPr bwMode="auto">
              <a:xfrm>
                <a:off x="4228752" y="3403814"/>
                <a:ext cx="54986" cy="0"/>
              </a:xfrm>
              <a:prstGeom prst="line">
                <a:avLst/>
              </a:prstGeom>
              <a:noFill/>
              <a:ln w="952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60" name="Rectangle 1360"/>
              <p:cNvSpPr>
                <a:spLocks noChangeArrowheads="1"/>
              </p:cNvSpPr>
              <p:nvPr/>
            </p:nvSpPr>
            <p:spPr bwMode="auto">
              <a:xfrm>
                <a:off x="4240971" y="3421164"/>
                <a:ext cx="30547" cy="40475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61" name="Line 1362"/>
              <p:cNvSpPr>
                <a:spLocks noChangeShapeType="1"/>
              </p:cNvSpPr>
              <p:nvPr/>
            </p:nvSpPr>
            <p:spPr bwMode="auto">
              <a:xfrm>
                <a:off x="4247079" y="3461639"/>
                <a:ext cx="24439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862" name="Group 1365"/>
              <p:cNvGrpSpPr>
                <a:grpSpLocks/>
              </p:cNvGrpSpPr>
              <p:nvPr/>
            </p:nvGrpSpPr>
            <p:grpSpPr bwMode="auto">
              <a:xfrm>
                <a:off x="3810000" y="3957638"/>
                <a:ext cx="60325" cy="141288"/>
                <a:chOff x="1345" y="3360"/>
                <a:chExt cx="249" cy="504"/>
              </a:xfrm>
            </p:grpSpPr>
            <p:sp>
              <p:nvSpPr>
                <p:cNvPr id="1863" name="Oval 1366"/>
                <p:cNvSpPr>
                  <a:spLocks noChangeArrowheads="1"/>
                </p:cNvSpPr>
                <p:nvPr/>
              </p:nvSpPr>
              <p:spPr bwMode="auto">
                <a:xfrm rot="-5400000">
                  <a:off x="1293" y="3547"/>
                  <a:ext cx="433" cy="151"/>
                </a:xfrm>
                <a:prstGeom prst="ellipse">
                  <a:avLst/>
                </a:prstGeom>
                <a:solidFill>
                  <a:srgbClr val="FFCC6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64" name="Rectangle 1367"/>
                <p:cNvSpPr>
                  <a:spLocks noChangeArrowheads="1"/>
                </p:cNvSpPr>
                <p:nvPr/>
              </p:nvSpPr>
              <p:spPr bwMode="auto">
                <a:xfrm rot="-5400000">
                  <a:off x="1230" y="3559"/>
                  <a:ext cx="433" cy="126"/>
                </a:xfrm>
                <a:prstGeom prst="rect">
                  <a:avLst/>
                </a:prstGeom>
                <a:solidFill>
                  <a:srgbClr val="FFCC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65" name="Line 1368"/>
                <p:cNvSpPr>
                  <a:spLocks noChangeShapeType="1"/>
                </p:cNvSpPr>
                <p:nvPr/>
              </p:nvSpPr>
              <p:spPr bwMode="auto">
                <a:xfrm rot="-5400000">
                  <a:off x="1293" y="3622"/>
                  <a:ext cx="433" cy="0"/>
                </a:xfrm>
                <a:prstGeom prst="line">
                  <a:avLst/>
                </a:prstGeom>
                <a:noFill/>
                <a:ln w="9525">
                  <a:solidFill>
                    <a:srgbClr val="FFCC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66" name="Rectangle 1369"/>
                <p:cNvSpPr>
                  <a:spLocks noChangeArrowheads="1"/>
                </p:cNvSpPr>
                <p:nvPr/>
              </p:nvSpPr>
              <p:spPr bwMode="auto">
                <a:xfrm rot="-5400000">
                  <a:off x="1101" y="3597"/>
                  <a:ext cx="516" cy="50"/>
                </a:xfrm>
                <a:prstGeom prst="rect">
                  <a:avLst/>
                </a:prstGeom>
                <a:solidFill>
                  <a:srgbClr val="FFCC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1618" name="Group 404"/>
            <p:cNvGrpSpPr>
              <a:grpSpLocks/>
            </p:cNvGrpSpPr>
            <p:nvPr/>
          </p:nvGrpSpPr>
          <p:grpSpPr bwMode="auto">
            <a:xfrm>
              <a:off x="4600115" y="3125191"/>
              <a:ext cx="139139" cy="338584"/>
              <a:chOff x="5065828" y="4668888"/>
              <a:chExt cx="241300" cy="650270"/>
            </a:xfrm>
          </p:grpSpPr>
          <p:sp>
            <p:nvSpPr>
              <p:cNvPr id="1834" name="Rectangle 710"/>
              <p:cNvSpPr>
                <a:spLocks noChangeArrowheads="1"/>
              </p:cNvSpPr>
              <p:nvPr/>
            </p:nvSpPr>
            <p:spPr bwMode="auto">
              <a:xfrm>
                <a:off x="5063113" y="4670952"/>
                <a:ext cx="190756" cy="650374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5" name="AutoShape 711"/>
              <p:cNvSpPr>
                <a:spLocks noChangeArrowheads="1"/>
              </p:cNvSpPr>
              <p:nvPr/>
            </p:nvSpPr>
            <p:spPr bwMode="auto">
              <a:xfrm>
                <a:off x="5253869" y="4670952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6" name="AutoShape 712"/>
              <p:cNvSpPr>
                <a:spLocks noChangeArrowheads="1"/>
              </p:cNvSpPr>
              <p:nvPr/>
            </p:nvSpPr>
            <p:spPr bwMode="auto">
              <a:xfrm>
                <a:off x="5253869" y="4726174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7" name="AutoShape 713"/>
              <p:cNvSpPr>
                <a:spLocks noChangeArrowheads="1"/>
              </p:cNvSpPr>
              <p:nvPr/>
            </p:nvSpPr>
            <p:spPr bwMode="auto">
              <a:xfrm>
                <a:off x="5253869" y="4781393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8" name="AutoShape 714"/>
              <p:cNvSpPr>
                <a:spLocks noChangeArrowheads="1"/>
              </p:cNvSpPr>
              <p:nvPr/>
            </p:nvSpPr>
            <p:spPr bwMode="auto">
              <a:xfrm>
                <a:off x="5253869" y="4842749"/>
                <a:ext cx="56521" cy="79765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9" name="AutoShape 715"/>
              <p:cNvSpPr>
                <a:spLocks noChangeArrowheads="1"/>
              </p:cNvSpPr>
              <p:nvPr/>
            </p:nvSpPr>
            <p:spPr bwMode="auto">
              <a:xfrm>
                <a:off x="5253869" y="4897971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0" name="AutoShape 716"/>
              <p:cNvSpPr>
                <a:spLocks noChangeArrowheads="1"/>
              </p:cNvSpPr>
              <p:nvPr/>
            </p:nvSpPr>
            <p:spPr bwMode="auto">
              <a:xfrm>
                <a:off x="5253869" y="4953190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1" name="AutoShape 717"/>
              <p:cNvSpPr>
                <a:spLocks noChangeArrowheads="1"/>
              </p:cNvSpPr>
              <p:nvPr/>
            </p:nvSpPr>
            <p:spPr bwMode="auto">
              <a:xfrm>
                <a:off x="5253869" y="5008412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2" name="AutoShape 718"/>
              <p:cNvSpPr>
                <a:spLocks noChangeArrowheads="1"/>
              </p:cNvSpPr>
              <p:nvPr/>
            </p:nvSpPr>
            <p:spPr bwMode="auto">
              <a:xfrm>
                <a:off x="5253869" y="5069768"/>
                <a:ext cx="56521" cy="79761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3" name="AutoShape 719"/>
              <p:cNvSpPr>
                <a:spLocks noChangeArrowheads="1"/>
              </p:cNvSpPr>
              <p:nvPr/>
            </p:nvSpPr>
            <p:spPr bwMode="auto">
              <a:xfrm>
                <a:off x="5253869" y="5124987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4" name="AutoShape 720"/>
              <p:cNvSpPr>
                <a:spLocks noChangeArrowheads="1"/>
              </p:cNvSpPr>
              <p:nvPr/>
            </p:nvSpPr>
            <p:spPr bwMode="auto">
              <a:xfrm>
                <a:off x="5253869" y="5124987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5" name="AutoShape 721"/>
              <p:cNvSpPr>
                <a:spLocks noChangeArrowheads="1"/>
              </p:cNvSpPr>
              <p:nvPr/>
            </p:nvSpPr>
            <p:spPr bwMode="auto">
              <a:xfrm>
                <a:off x="5253869" y="5180209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6" name="AutoShape 722"/>
              <p:cNvSpPr>
                <a:spLocks noChangeArrowheads="1"/>
              </p:cNvSpPr>
              <p:nvPr/>
            </p:nvSpPr>
            <p:spPr bwMode="auto">
              <a:xfrm>
                <a:off x="5253869" y="5235428"/>
                <a:ext cx="56521" cy="85898"/>
              </a:xfrm>
              <a:prstGeom prst="rtTriangle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619" name="Group 405"/>
            <p:cNvGrpSpPr>
              <a:grpSpLocks/>
            </p:cNvGrpSpPr>
            <p:nvPr/>
          </p:nvGrpSpPr>
          <p:grpSpPr bwMode="auto">
            <a:xfrm>
              <a:off x="3904420" y="3463775"/>
              <a:ext cx="1182682" cy="169292"/>
              <a:chOff x="2590800" y="5410200"/>
              <a:chExt cx="1905000" cy="304800"/>
            </a:xfrm>
          </p:grpSpPr>
          <p:sp>
            <p:nvSpPr>
              <p:cNvPr id="1760" name="Rectangle 728"/>
              <p:cNvSpPr>
                <a:spLocks noChangeArrowheads="1"/>
              </p:cNvSpPr>
              <p:nvPr/>
            </p:nvSpPr>
            <p:spPr bwMode="auto">
              <a:xfrm>
                <a:off x="2593326" y="5412233"/>
                <a:ext cx="1902983" cy="304851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1" name="Rectangle 729"/>
              <p:cNvSpPr>
                <a:spLocks noChangeArrowheads="1"/>
              </p:cNvSpPr>
              <p:nvPr/>
            </p:nvSpPr>
            <p:spPr bwMode="auto">
              <a:xfrm flipH="1">
                <a:off x="3833543" y="5533024"/>
                <a:ext cx="65620" cy="138045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2" name="Rectangle 730"/>
              <p:cNvSpPr>
                <a:spLocks noChangeArrowheads="1"/>
              </p:cNvSpPr>
              <p:nvPr/>
            </p:nvSpPr>
            <p:spPr bwMode="auto">
              <a:xfrm flipH="1">
                <a:off x="3767923" y="5533024"/>
                <a:ext cx="65620" cy="138045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3" name="Rectangle 744"/>
              <p:cNvSpPr>
                <a:spLocks noChangeArrowheads="1"/>
              </p:cNvSpPr>
              <p:nvPr/>
            </p:nvSpPr>
            <p:spPr bwMode="auto">
              <a:xfrm flipH="1">
                <a:off x="2770498" y="5533024"/>
                <a:ext cx="65620" cy="138045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4" name="Rectangle 745"/>
              <p:cNvSpPr>
                <a:spLocks noChangeArrowheads="1"/>
              </p:cNvSpPr>
              <p:nvPr/>
            </p:nvSpPr>
            <p:spPr bwMode="auto">
              <a:xfrm flipH="1">
                <a:off x="2704878" y="5533024"/>
                <a:ext cx="65620" cy="138045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5" name="Line 746"/>
              <p:cNvSpPr>
                <a:spLocks noChangeShapeType="1"/>
              </p:cNvSpPr>
              <p:nvPr/>
            </p:nvSpPr>
            <p:spPr bwMode="auto">
              <a:xfrm flipH="1">
                <a:off x="2704878" y="5671068"/>
                <a:ext cx="1378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6" name="Line 747"/>
              <p:cNvSpPr>
                <a:spLocks noChangeShapeType="1"/>
              </p:cNvSpPr>
              <p:nvPr/>
            </p:nvSpPr>
            <p:spPr bwMode="auto">
              <a:xfrm>
                <a:off x="2842682" y="5671068"/>
                <a:ext cx="52496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7" name="Line 748"/>
              <p:cNvSpPr>
                <a:spLocks noChangeShapeType="1"/>
              </p:cNvSpPr>
              <p:nvPr/>
            </p:nvSpPr>
            <p:spPr bwMode="auto">
              <a:xfrm flipH="1">
                <a:off x="2704878" y="5607796"/>
                <a:ext cx="0" cy="6327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8" name="Line 749"/>
              <p:cNvSpPr>
                <a:spLocks noChangeShapeType="1"/>
              </p:cNvSpPr>
              <p:nvPr/>
            </p:nvSpPr>
            <p:spPr bwMode="auto">
              <a:xfrm flipH="1">
                <a:off x="2842682" y="5607796"/>
                <a:ext cx="0" cy="6327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9" name="Line 750"/>
              <p:cNvSpPr>
                <a:spLocks noChangeShapeType="1"/>
              </p:cNvSpPr>
              <p:nvPr/>
            </p:nvSpPr>
            <p:spPr bwMode="auto">
              <a:xfrm flipH="1">
                <a:off x="2895178" y="5653811"/>
                <a:ext cx="0" cy="6327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0" name="Line 751"/>
              <p:cNvSpPr>
                <a:spLocks noChangeShapeType="1"/>
              </p:cNvSpPr>
              <p:nvPr/>
            </p:nvSpPr>
            <p:spPr bwMode="auto">
              <a:xfrm flipH="1" flipV="1">
                <a:off x="2842682" y="5607796"/>
                <a:ext cx="52496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1" name="Line 752"/>
              <p:cNvSpPr>
                <a:spLocks noChangeShapeType="1"/>
              </p:cNvSpPr>
              <p:nvPr/>
            </p:nvSpPr>
            <p:spPr bwMode="auto">
              <a:xfrm flipH="1">
                <a:off x="2704878" y="5607796"/>
                <a:ext cx="1378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2" name="Line 753"/>
              <p:cNvSpPr>
                <a:spLocks noChangeShapeType="1"/>
              </p:cNvSpPr>
              <p:nvPr/>
            </p:nvSpPr>
            <p:spPr bwMode="auto">
              <a:xfrm flipH="1">
                <a:off x="2704878" y="5636557"/>
                <a:ext cx="1378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3" name="Line 754"/>
              <p:cNvSpPr>
                <a:spLocks noChangeShapeType="1"/>
              </p:cNvSpPr>
              <p:nvPr/>
            </p:nvSpPr>
            <p:spPr bwMode="auto">
              <a:xfrm flipH="1" flipV="1">
                <a:off x="2842682" y="5636557"/>
                <a:ext cx="52496" cy="5176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4" name="Line 755"/>
              <p:cNvSpPr>
                <a:spLocks noChangeShapeType="1"/>
              </p:cNvSpPr>
              <p:nvPr/>
            </p:nvSpPr>
            <p:spPr bwMode="auto">
              <a:xfrm flipH="1">
                <a:off x="2822994" y="5671068"/>
                <a:ext cx="0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5" name="Line 756"/>
              <p:cNvSpPr>
                <a:spLocks noChangeShapeType="1"/>
              </p:cNvSpPr>
              <p:nvPr/>
            </p:nvSpPr>
            <p:spPr bwMode="auto">
              <a:xfrm flipH="1">
                <a:off x="2724566" y="5671068"/>
                <a:ext cx="0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6" name="Rectangle 757"/>
              <p:cNvSpPr>
                <a:spLocks noChangeArrowheads="1"/>
              </p:cNvSpPr>
              <p:nvPr/>
            </p:nvSpPr>
            <p:spPr bwMode="auto">
              <a:xfrm flipH="1">
                <a:off x="4292884" y="5533024"/>
                <a:ext cx="59060" cy="138045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7" name="Rectangle 758"/>
              <p:cNvSpPr>
                <a:spLocks noChangeArrowheads="1"/>
              </p:cNvSpPr>
              <p:nvPr/>
            </p:nvSpPr>
            <p:spPr bwMode="auto">
              <a:xfrm flipH="1">
                <a:off x="4227264" y="5533024"/>
                <a:ext cx="65620" cy="138045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8" name="Line 759"/>
              <p:cNvSpPr>
                <a:spLocks noChangeShapeType="1"/>
              </p:cNvSpPr>
              <p:nvPr/>
            </p:nvSpPr>
            <p:spPr bwMode="auto">
              <a:xfrm>
                <a:off x="3630123" y="5619300"/>
                <a:ext cx="59056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9" name="Line 760"/>
              <p:cNvSpPr>
                <a:spLocks noChangeShapeType="1"/>
              </p:cNvSpPr>
              <p:nvPr/>
            </p:nvSpPr>
            <p:spPr bwMode="auto">
              <a:xfrm flipH="1">
                <a:off x="3689179" y="5602046"/>
                <a:ext cx="0" cy="6326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0" name="Line 761"/>
              <p:cNvSpPr>
                <a:spLocks noChangeShapeType="1"/>
              </p:cNvSpPr>
              <p:nvPr/>
            </p:nvSpPr>
            <p:spPr bwMode="auto">
              <a:xfrm flipH="1" flipV="1">
                <a:off x="3630123" y="5556031"/>
                <a:ext cx="59056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1" name="Line 762"/>
              <p:cNvSpPr>
                <a:spLocks noChangeShapeType="1"/>
              </p:cNvSpPr>
              <p:nvPr/>
            </p:nvSpPr>
            <p:spPr bwMode="auto">
              <a:xfrm flipH="1" flipV="1">
                <a:off x="3630123" y="5584789"/>
                <a:ext cx="59056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2" name="Line 763"/>
              <p:cNvSpPr>
                <a:spLocks noChangeShapeType="1"/>
              </p:cNvSpPr>
              <p:nvPr/>
            </p:nvSpPr>
            <p:spPr bwMode="auto">
              <a:xfrm flipH="1">
                <a:off x="3354519" y="5619300"/>
                <a:ext cx="2756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3" name="Line 764"/>
              <p:cNvSpPr>
                <a:spLocks noChangeShapeType="1"/>
              </p:cNvSpPr>
              <p:nvPr/>
            </p:nvSpPr>
            <p:spPr bwMode="auto">
              <a:xfrm flipH="1">
                <a:off x="3354519" y="5556031"/>
                <a:ext cx="0" cy="6326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4" name="Line 765"/>
              <p:cNvSpPr>
                <a:spLocks noChangeShapeType="1"/>
              </p:cNvSpPr>
              <p:nvPr/>
            </p:nvSpPr>
            <p:spPr bwMode="auto">
              <a:xfrm flipH="1">
                <a:off x="3630123" y="5556031"/>
                <a:ext cx="0" cy="6326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5" name="Line 766"/>
              <p:cNvSpPr>
                <a:spLocks noChangeShapeType="1"/>
              </p:cNvSpPr>
              <p:nvPr/>
            </p:nvSpPr>
            <p:spPr bwMode="auto">
              <a:xfrm flipH="1">
                <a:off x="3354519" y="5556031"/>
                <a:ext cx="2756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6" name="Line 767"/>
              <p:cNvSpPr>
                <a:spLocks noChangeShapeType="1"/>
              </p:cNvSpPr>
              <p:nvPr/>
            </p:nvSpPr>
            <p:spPr bwMode="auto">
              <a:xfrm flipH="1">
                <a:off x="3354519" y="5584789"/>
                <a:ext cx="2756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7" name="Line 768"/>
              <p:cNvSpPr>
                <a:spLocks noChangeShapeType="1"/>
              </p:cNvSpPr>
              <p:nvPr/>
            </p:nvSpPr>
            <p:spPr bwMode="auto">
              <a:xfrm>
                <a:off x="3590751" y="5619300"/>
                <a:ext cx="0" cy="9778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8" name="Line 769"/>
              <p:cNvSpPr>
                <a:spLocks noChangeShapeType="1"/>
              </p:cNvSpPr>
              <p:nvPr/>
            </p:nvSpPr>
            <p:spPr bwMode="auto">
              <a:xfrm>
                <a:off x="3400451" y="5625053"/>
                <a:ext cx="0" cy="920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9" name="Line 770"/>
              <p:cNvSpPr>
                <a:spLocks noChangeShapeType="1"/>
              </p:cNvSpPr>
              <p:nvPr/>
            </p:nvSpPr>
            <p:spPr bwMode="auto">
              <a:xfrm flipH="1">
                <a:off x="3498883" y="5619300"/>
                <a:ext cx="0" cy="9778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0" name="Line 771"/>
              <p:cNvSpPr>
                <a:spLocks noChangeShapeType="1"/>
              </p:cNvSpPr>
              <p:nvPr/>
            </p:nvSpPr>
            <p:spPr bwMode="auto">
              <a:xfrm flipH="1">
                <a:off x="3498883" y="5556031"/>
                <a:ext cx="0" cy="5751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1" name="Line 772"/>
              <p:cNvSpPr>
                <a:spLocks noChangeShapeType="1"/>
              </p:cNvSpPr>
              <p:nvPr/>
            </p:nvSpPr>
            <p:spPr bwMode="auto">
              <a:xfrm flipH="1" flipV="1">
                <a:off x="3544815" y="5671068"/>
                <a:ext cx="38716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2" name="Line 773"/>
              <p:cNvSpPr>
                <a:spLocks noChangeShapeType="1"/>
              </p:cNvSpPr>
              <p:nvPr/>
            </p:nvSpPr>
            <p:spPr bwMode="auto">
              <a:xfrm flipH="1">
                <a:off x="3571063" y="5602046"/>
                <a:ext cx="0" cy="6326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3" name="Line 774"/>
              <p:cNvSpPr>
                <a:spLocks noChangeShapeType="1"/>
              </p:cNvSpPr>
              <p:nvPr/>
            </p:nvSpPr>
            <p:spPr bwMode="auto">
              <a:xfrm flipH="1">
                <a:off x="3846667" y="5602046"/>
                <a:ext cx="0" cy="6326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4" name="Line 775"/>
              <p:cNvSpPr>
                <a:spLocks noChangeShapeType="1"/>
              </p:cNvSpPr>
              <p:nvPr/>
            </p:nvSpPr>
            <p:spPr bwMode="auto">
              <a:xfrm flipH="1">
                <a:off x="3571063" y="5602046"/>
                <a:ext cx="2756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5" name="Line 776"/>
              <p:cNvSpPr>
                <a:spLocks noChangeShapeType="1"/>
              </p:cNvSpPr>
              <p:nvPr/>
            </p:nvSpPr>
            <p:spPr bwMode="auto">
              <a:xfrm flipH="1">
                <a:off x="3571063" y="5630804"/>
                <a:ext cx="2756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6" name="Line 777"/>
              <p:cNvSpPr>
                <a:spLocks noChangeShapeType="1"/>
              </p:cNvSpPr>
              <p:nvPr/>
            </p:nvSpPr>
            <p:spPr bwMode="auto">
              <a:xfrm flipH="1">
                <a:off x="3807295" y="5665315"/>
                <a:ext cx="0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7" name="Line 778"/>
              <p:cNvSpPr>
                <a:spLocks noChangeShapeType="1"/>
              </p:cNvSpPr>
              <p:nvPr/>
            </p:nvSpPr>
            <p:spPr bwMode="auto">
              <a:xfrm flipH="1">
                <a:off x="3610435" y="5665315"/>
                <a:ext cx="0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8" name="Line 779"/>
              <p:cNvSpPr>
                <a:spLocks noChangeShapeType="1"/>
              </p:cNvSpPr>
              <p:nvPr/>
            </p:nvSpPr>
            <p:spPr bwMode="auto">
              <a:xfrm flipH="1">
                <a:off x="3715427" y="5665315"/>
                <a:ext cx="0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9" name="Line 780"/>
              <p:cNvSpPr>
                <a:spLocks noChangeShapeType="1"/>
              </p:cNvSpPr>
              <p:nvPr/>
            </p:nvSpPr>
            <p:spPr bwMode="auto">
              <a:xfrm flipH="1">
                <a:off x="3715427" y="5602046"/>
                <a:ext cx="0" cy="6326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0" name="Line 781"/>
              <p:cNvSpPr>
                <a:spLocks noChangeShapeType="1"/>
              </p:cNvSpPr>
              <p:nvPr/>
            </p:nvSpPr>
            <p:spPr bwMode="auto">
              <a:xfrm flipH="1">
                <a:off x="3931976" y="5602046"/>
                <a:ext cx="0" cy="6326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1" name="Line 782"/>
              <p:cNvSpPr>
                <a:spLocks noChangeShapeType="1"/>
              </p:cNvSpPr>
              <p:nvPr/>
            </p:nvSpPr>
            <p:spPr bwMode="auto">
              <a:xfrm>
                <a:off x="3859791" y="5671068"/>
                <a:ext cx="0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2" name="Line 783"/>
              <p:cNvSpPr>
                <a:spLocks noChangeShapeType="1"/>
              </p:cNvSpPr>
              <p:nvPr/>
            </p:nvSpPr>
            <p:spPr bwMode="auto">
              <a:xfrm>
                <a:off x="3905728" y="5671068"/>
                <a:ext cx="0" cy="460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3" name="Line 784"/>
              <p:cNvSpPr>
                <a:spLocks noChangeShapeType="1"/>
              </p:cNvSpPr>
              <p:nvPr/>
            </p:nvSpPr>
            <p:spPr bwMode="auto">
              <a:xfrm>
                <a:off x="3859791" y="5694076"/>
                <a:ext cx="4593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4" name="Line 785"/>
              <p:cNvSpPr>
                <a:spLocks noChangeShapeType="1"/>
              </p:cNvSpPr>
              <p:nvPr/>
            </p:nvSpPr>
            <p:spPr bwMode="auto">
              <a:xfrm>
                <a:off x="3859791" y="5717083"/>
                <a:ext cx="4593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5" name="Line 786"/>
              <p:cNvSpPr>
                <a:spLocks noChangeShapeType="1"/>
              </p:cNvSpPr>
              <p:nvPr/>
            </p:nvSpPr>
            <p:spPr bwMode="auto">
              <a:xfrm>
                <a:off x="3859791" y="5694076"/>
                <a:ext cx="4593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6" name="Oval 787"/>
              <p:cNvSpPr>
                <a:spLocks noChangeArrowheads="1"/>
              </p:cNvSpPr>
              <p:nvPr/>
            </p:nvSpPr>
            <p:spPr bwMode="auto">
              <a:xfrm>
                <a:off x="3498883" y="5423736"/>
                <a:ext cx="91868" cy="34511"/>
              </a:xfrm>
              <a:prstGeom prst="ellipse">
                <a:avLst/>
              </a:prstGeom>
              <a:solidFill>
                <a:srgbClr val="EAEAEA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7" name="Rectangle 788"/>
              <p:cNvSpPr>
                <a:spLocks noChangeArrowheads="1"/>
              </p:cNvSpPr>
              <p:nvPr/>
            </p:nvSpPr>
            <p:spPr bwMode="auto">
              <a:xfrm>
                <a:off x="3498883" y="5440994"/>
                <a:ext cx="91868" cy="166802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8" name="Rectangle 789"/>
              <p:cNvSpPr>
                <a:spLocks noChangeArrowheads="1"/>
              </p:cNvSpPr>
              <p:nvPr/>
            </p:nvSpPr>
            <p:spPr bwMode="auto">
              <a:xfrm>
                <a:off x="3544815" y="5492759"/>
                <a:ext cx="72184" cy="5176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9" name="Rectangle 790"/>
              <p:cNvSpPr>
                <a:spLocks noChangeArrowheads="1"/>
              </p:cNvSpPr>
              <p:nvPr/>
            </p:nvSpPr>
            <p:spPr bwMode="auto">
              <a:xfrm>
                <a:off x="3551379" y="5498512"/>
                <a:ext cx="59056" cy="23007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0" name="Line 791"/>
              <p:cNvSpPr>
                <a:spLocks noChangeShapeType="1"/>
              </p:cNvSpPr>
              <p:nvPr/>
            </p:nvSpPr>
            <p:spPr bwMode="auto">
              <a:xfrm>
                <a:off x="3564503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1" name="Line 792"/>
              <p:cNvSpPr>
                <a:spLocks noChangeShapeType="1"/>
              </p:cNvSpPr>
              <p:nvPr/>
            </p:nvSpPr>
            <p:spPr bwMode="auto">
              <a:xfrm>
                <a:off x="3564503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2" name="Line 793"/>
              <p:cNvSpPr>
                <a:spLocks noChangeShapeType="1"/>
              </p:cNvSpPr>
              <p:nvPr/>
            </p:nvSpPr>
            <p:spPr bwMode="auto">
              <a:xfrm>
                <a:off x="3571063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3" name="Line 794"/>
              <p:cNvSpPr>
                <a:spLocks noChangeShapeType="1"/>
              </p:cNvSpPr>
              <p:nvPr/>
            </p:nvSpPr>
            <p:spPr bwMode="auto">
              <a:xfrm>
                <a:off x="3571063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4" name="Line 795"/>
              <p:cNvSpPr>
                <a:spLocks noChangeShapeType="1"/>
              </p:cNvSpPr>
              <p:nvPr/>
            </p:nvSpPr>
            <p:spPr bwMode="auto">
              <a:xfrm>
                <a:off x="3577627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5" name="Line 796"/>
              <p:cNvSpPr>
                <a:spLocks noChangeShapeType="1"/>
              </p:cNvSpPr>
              <p:nvPr/>
            </p:nvSpPr>
            <p:spPr bwMode="auto">
              <a:xfrm>
                <a:off x="3577627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6" name="Line 797"/>
              <p:cNvSpPr>
                <a:spLocks noChangeShapeType="1"/>
              </p:cNvSpPr>
              <p:nvPr/>
            </p:nvSpPr>
            <p:spPr bwMode="auto">
              <a:xfrm>
                <a:off x="3584187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7" name="Line 798"/>
              <p:cNvSpPr>
                <a:spLocks noChangeShapeType="1"/>
              </p:cNvSpPr>
              <p:nvPr/>
            </p:nvSpPr>
            <p:spPr bwMode="auto">
              <a:xfrm>
                <a:off x="3584187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8" name="Line 799"/>
              <p:cNvSpPr>
                <a:spLocks noChangeShapeType="1"/>
              </p:cNvSpPr>
              <p:nvPr/>
            </p:nvSpPr>
            <p:spPr bwMode="auto">
              <a:xfrm>
                <a:off x="3590751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9" name="Line 800"/>
              <p:cNvSpPr>
                <a:spLocks noChangeShapeType="1"/>
              </p:cNvSpPr>
              <p:nvPr/>
            </p:nvSpPr>
            <p:spPr bwMode="auto">
              <a:xfrm>
                <a:off x="3590751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0" name="Line 801"/>
              <p:cNvSpPr>
                <a:spLocks noChangeShapeType="1"/>
              </p:cNvSpPr>
              <p:nvPr/>
            </p:nvSpPr>
            <p:spPr bwMode="auto">
              <a:xfrm>
                <a:off x="3597311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1" name="Line 802"/>
              <p:cNvSpPr>
                <a:spLocks noChangeShapeType="1"/>
              </p:cNvSpPr>
              <p:nvPr/>
            </p:nvSpPr>
            <p:spPr bwMode="auto">
              <a:xfrm>
                <a:off x="3597311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2" name="Line 803"/>
              <p:cNvSpPr>
                <a:spLocks noChangeShapeType="1"/>
              </p:cNvSpPr>
              <p:nvPr/>
            </p:nvSpPr>
            <p:spPr bwMode="auto">
              <a:xfrm>
                <a:off x="3557939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3" name="Line 804"/>
              <p:cNvSpPr>
                <a:spLocks noChangeShapeType="1"/>
              </p:cNvSpPr>
              <p:nvPr/>
            </p:nvSpPr>
            <p:spPr bwMode="auto">
              <a:xfrm>
                <a:off x="3603875" y="5504262"/>
                <a:ext cx="0" cy="57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4" name="Rectangle 805"/>
              <p:cNvSpPr>
                <a:spLocks noChangeArrowheads="1"/>
              </p:cNvSpPr>
              <p:nvPr/>
            </p:nvSpPr>
            <p:spPr bwMode="auto">
              <a:xfrm>
                <a:off x="3564503" y="5544527"/>
                <a:ext cx="32808" cy="11504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5" name="Rectangle 806"/>
              <p:cNvSpPr>
                <a:spLocks noChangeArrowheads="1"/>
              </p:cNvSpPr>
              <p:nvPr/>
            </p:nvSpPr>
            <p:spPr bwMode="auto">
              <a:xfrm>
                <a:off x="3564503" y="5487009"/>
                <a:ext cx="32808" cy="5750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6" name="Rectangle 807"/>
              <p:cNvSpPr>
                <a:spLocks noChangeArrowheads="1"/>
              </p:cNvSpPr>
              <p:nvPr/>
            </p:nvSpPr>
            <p:spPr bwMode="auto">
              <a:xfrm>
                <a:off x="3551379" y="5527270"/>
                <a:ext cx="32808" cy="11504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7" name="Oval 808"/>
              <p:cNvSpPr>
                <a:spLocks noChangeArrowheads="1"/>
              </p:cNvSpPr>
              <p:nvPr/>
            </p:nvSpPr>
            <p:spPr bwMode="auto">
              <a:xfrm>
                <a:off x="3597311" y="5533024"/>
                <a:ext cx="6564" cy="57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8" name="Line 809"/>
              <p:cNvSpPr>
                <a:spLocks noChangeShapeType="1"/>
              </p:cNvSpPr>
              <p:nvPr/>
            </p:nvSpPr>
            <p:spPr bwMode="auto">
              <a:xfrm>
                <a:off x="3577627" y="5504262"/>
                <a:ext cx="6560" cy="1725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9" name="Rectangle 836"/>
              <p:cNvSpPr>
                <a:spLocks noChangeArrowheads="1"/>
              </p:cNvSpPr>
              <p:nvPr/>
            </p:nvSpPr>
            <p:spPr bwMode="auto">
              <a:xfrm>
                <a:off x="4102588" y="5602046"/>
                <a:ext cx="26248" cy="57519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0" name="Rectangle 837"/>
              <p:cNvSpPr>
                <a:spLocks noChangeArrowheads="1"/>
              </p:cNvSpPr>
              <p:nvPr/>
            </p:nvSpPr>
            <p:spPr bwMode="auto">
              <a:xfrm>
                <a:off x="4050092" y="5602046"/>
                <a:ext cx="26248" cy="57519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1" name="Oval 838"/>
              <p:cNvSpPr>
                <a:spLocks noChangeArrowheads="1"/>
              </p:cNvSpPr>
              <p:nvPr/>
            </p:nvSpPr>
            <p:spPr bwMode="auto">
              <a:xfrm>
                <a:off x="3059226" y="5602046"/>
                <a:ext cx="26248" cy="28758"/>
              </a:xfrm>
              <a:prstGeom prst="ellipse">
                <a:avLst/>
              </a:prstGeom>
              <a:solidFill>
                <a:srgbClr val="FFFFCC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2" name="Line 839"/>
              <p:cNvSpPr>
                <a:spLocks noChangeShapeType="1"/>
              </p:cNvSpPr>
              <p:nvPr/>
            </p:nvSpPr>
            <p:spPr bwMode="auto">
              <a:xfrm>
                <a:off x="3242962" y="5573285"/>
                <a:ext cx="0" cy="143798"/>
              </a:xfrm>
              <a:prstGeom prst="line">
                <a:avLst/>
              </a:prstGeom>
              <a:noFill/>
              <a:ln w="12700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3" name="Line 840"/>
              <p:cNvSpPr>
                <a:spLocks noChangeShapeType="1"/>
              </p:cNvSpPr>
              <p:nvPr/>
            </p:nvSpPr>
            <p:spPr bwMode="auto">
              <a:xfrm>
                <a:off x="3216714" y="5573285"/>
                <a:ext cx="0" cy="143798"/>
              </a:xfrm>
              <a:prstGeom prst="line">
                <a:avLst/>
              </a:prstGeom>
              <a:noFill/>
              <a:ln w="12700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620" name="Group 121"/>
            <p:cNvGrpSpPr>
              <a:grpSpLocks/>
            </p:cNvGrpSpPr>
            <p:nvPr/>
          </p:nvGrpSpPr>
          <p:grpSpPr bwMode="auto">
            <a:xfrm>
              <a:off x="3834851" y="3633067"/>
              <a:ext cx="472493" cy="119915"/>
              <a:chOff x="2064" y="3158"/>
              <a:chExt cx="1451" cy="545"/>
            </a:xfrm>
          </p:grpSpPr>
          <p:grpSp>
            <p:nvGrpSpPr>
              <p:cNvPr id="1739" name="Group 100"/>
              <p:cNvGrpSpPr>
                <a:grpSpLocks/>
              </p:cNvGrpSpPr>
              <p:nvPr/>
            </p:nvGrpSpPr>
            <p:grpSpPr bwMode="auto">
              <a:xfrm>
                <a:off x="2154" y="3475"/>
                <a:ext cx="227" cy="227"/>
                <a:chOff x="2154" y="3521"/>
                <a:chExt cx="227" cy="227"/>
              </a:xfrm>
            </p:grpSpPr>
            <p:sp>
              <p:nvSpPr>
                <p:cNvPr id="1758" name="Oval 99"/>
                <p:cNvSpPr>
                  <a:spLocks noChangeArrowheads="1"/>
                </p:cNvSpPr>
                <p:nvPr/>
              </p:nvSpPr>
              <p:spPr bwMode="auto">
                <a:xfrm>
                  <a:off x="2157" y="3529"/>
                  <a:ext cx="225" cy="2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59" name="Oval 98"/>
                <p:cNvSpPr>
                  <a:spLocks noChangeArrowheads="1"/>
                </p:cNvSpPr>
                <p:nvPr/>
              </p:nvSpPr>
              <p:spPr bwMode="auto">
                <a:xfrm>
                  <a:off x="2220" y="3587"/>
                  <a:ext cx="100" cy="87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740" name="Line 101"/>
              <p:cNvSpPr>
                <a:spLocks noChangeShapeType="1"/>
              </p:cNvSpPr>
              <p:nvPr/>
            </p:nvSpPr>
            <p:spPr bwMode="auto">
              <a:xfrm>
                <a:off x="2070" y="3483"/>
                <a:ext cx="1451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741" name="Group 102"/>
              <p:cNvGrpSpPr>
                <a:grpSpLocks/>
              </p:cNvGrpSpPr>
              <p:nvPr/>
            </p:nvGrpSpPr>
            <p:grpSpPr bwMode="auto">
              <a:xfrm>
                <a:off x="2381" y="3475"/>
                <a:ext cx="227" cy="227"/>
                <a:chOff x="2154" y="3521"/>
                <a:chExt cx="227" cy="227"/>
              </a:xfrm>
            </p:grpSpPr>
            <p:sp>
              <p:nvSpPr>
                <p:cNvPr id="1756" name="Oval 103"/>
                <p:cNvSpPr>
                  <a:spLocks noChangeArrowheads="1"/>
                </p:cNvSpPr>
                <p:nvPr/>
              </p:nvSpPr>
              <p:spPr bwMode="auto">
                <a:xfrm>
                  <a:off x="2156" y="3529"/>
                  <a:ext cx="225" cy="2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57" name="Oval 104"/>
                <p:cNvSpPr>
                  <a:spLocks noChangeArrowheads="1"/>
                </p:cNvSpPr>
                <p:nvPr/>
              </p:nvSpPr>
              <p:spPr bwMode="auto">
                <a:xfrm>
                  <a:off x="2218" y="3587"/>
                  <a:ext cx="100" cy="87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742" name="Group 105"/>
              <p:cNvGrpSpPr>
                <a:grpSpLocks/>
              </p:cNvGrpSpPr>
              <p:nvPr/>
            </p:nvGrpSpPr>
            <p:grpSpPr bwMode="auto">
              <a:xfrm>
                <a:off x="3243" y="3476"/>
                <a:ext cx="227" cy="227"/>
                <a:chOff x="2154" y="3521"/>
                <a:chExt cx="227" cy="227"/>
              </a:xfrm>
            </p:grpSpPr>
            <p:sp>
              <p:nvSpPr>
                <p:cNvPr id="1754" name="Oval 106"/>
                <p:cNvSpPr>
                  <a:spLocks noChangeArrowheads="1"/>
                </p:cNvSpPr>
                <p:nvPr/>
              </p:nvSpPr>
              <p:spPr bwMode="auto">
                <a:xfrm>
                  <a:off x="2157" y="3528"/>
                  <a:ext cx="225" cy="2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55" name="Oval 107"/>
                <p:cNvSpPr>
                  <a:spLocks noChangeArrowheads="1"/>
                </p:cNvSpPr>
                <p:nvPr/>
              </p:nvSpPr>
              <p:spPr bwMode="auto">
                <a:xfrm>
                  <a:off x="2219" y="3586"/>
                  <a:ext cx="100" cy="87"/>
                </a:xfrm>
                <a:prstGeom prst="ellipse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743" name="Rectangle 108"/>
              <p:cNvSpPr>
                <a:spLocks noChangeArrowheads="1"/>
              </p:cNvSpPr>
              <p:nvPr/>
            </p:nvSpPr>
            <p:spPr bwMode="auto">
              <a:xfrm>
                <a:off x="3108" y="3163"/>
                <a:ext cx="50" cy="363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4" name="Rectangle 109"/>
              <p:cNvSpPr>
                <a:spLocks noChangeArrowheads="1"/>
              </p:cNvSpPr>
              <p:nvPr/>
            </p:nvSpPr>
            <p:spPr bwMode="auto">
              <a:xfrm>
                <a:off x="3158" y="3250"/>
                <a:ext cx="138" cy="276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rgbClr val="FF99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5" name="Line 110"/>
              <p:cNvSpPr>
                <a:spLocks noChangeShapeType="1"/>
              </p:cNvSpPr>
              <p:nvPr/>
            </p:nvSpPr>
            <p:spPr bwMode="auto">
              <a:xfrm flipV="1">
                <a:off x="3521" y="3381"/>
                <a:ext cx="0" cy="1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6" name="Line 111"/>
              <p:cNvSpPr>
                <a:spLocks noChangeShapeType="1"/>
              </p:cNvSpPr>
              <p:nvPr/>
            </p:nvSpPr>
            <p:spPr bwMode="auto">
              <a:xfrm flipH="1" flipV="1">
                <a:off x="3296" y="3337"/>
                <a:ext cx="225" cy="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7" name="Rectangle 112"/>
              <p:cNvSpPr>
                <a:spLocks noChangeArrowheads="1"/>
              </p:cNvSpPr>
              <p:nvPr/>
            </p:nvSpPr>
            <p:spPr bwMode="auto">
              <a:xfrm>
                <a:off x="3296" y="3381"/>
                <a:ext cx="225" cy="145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rgbClr val="FF99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8" name="AutoShape 113"/>
              <p:cNvSpPr>
                <a:spLocks noChangeArrowheads="1"/>
              </p:cNvSpPr>
              <p:nvPr/>
            </p:nvSpPr>
            <p:spPr bwMode="auto">
              <a:xfrm>
                <a:off x="3296" y="3337"/>
                <a:ext cx="225" cy="44"/>
              </a:xfrm>
              <a:prstGeom prst="rtTriangle">
                <a:avLst/>
              </a:prstGeom>
              <a:solidFill>
                <a:srgbClr val="FF9933"/>
              </a:solidFill>
              <a:ln w="9525">
                <a:solidFill>
                  <a:srgbClr val="FF99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9" name="Line 114"/>
              <p:cNvSpPr>
                <a:spLocks noChangeShapeType="1"/>
              </p:cNvSpPr>
              <p:nvPr/>
            </p:nvSpPr>
            <p:spPr bwMode="auto">
              <a:xfrm>
                <a:off x="3108" y="3526"/>
                <a:ext cx="41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0" name="AutoShape 116"/>
              <p:cNvSpPr>
                <a:spLocks noChangeArrowheads="1"/>
              </p:cNvSpPr>
              <p:nvPr/>
            </p:nvSpPr>
            <p:spPr bwMode="auto">
              <a:xfrm rot="5400000" flipH="1">
                <a:off x="2432" y="2844"/>
                <a:ext cx="276" cy="1001"/>
              </a:xfrm>
              <a:prstGeom prst="can">
                <a:avLst>
                  <a:gd name="adj" fmla="val 12816"/>
                </a:avLst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1" name="Rectangle 117"/>
              <p:cNvSpPr>
                <a:spLocks noChangeArrowheads="1"/>
              </p:cNvSpPr>
              <p:nvPr/>
            </p:nvSpPr>
            <p:spPr bwMode="auto">
              <a:xfrm>
                <a:off x="3196" y="3265"/>
                <a:ext cx="88" cy="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2" name="Rectangle 118" descr="Dark horizontal"/>
              <p:cNvSpPr>
                <a:spLocks noChangeArrowheads="1"/>
              </p:cNvSpPr>
              <p:nvPr/>
            </p:nvSpPr>
            <p:spPr bwMode="auto">
              <a:xfrm>
                <a:off x="3471" y="3381"/>
                <a:ext cx="50" cy="145"/>
              </a:xfrm>
              <a:prstGeom prst="rect">
                <a:avLst/>
              </a:prstGeom>
              <a:pattFill prst="dkHorz">
                <a:fgClr>
                  <a:srgbClr val="00CC99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3" name="Rectangle 120"/>
              <p:cNvSpPr>
                <a:spLocks noChangeArrowheads="1"/>
              </p:cNvSpPr>
              <p:nvPr/>
            </p:nvSpPr>
            <p:spPr bwMode="auto">
              <a:xfrm>
                <a:off x="2345" y="3163"/>
                <a:ext cx="138" cy="44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621" name="Group 748"/>
            <p:cNvGrpSpPr>
              <a:grpSpLocks/>
            </p:cNvGrpSpPr>
            <p:nvPr/>
          </p:nvGrpSpPr>
          <p:grpSpPr bwMode="auto">
            <a:xfrm>
              <a:off x="5156671" y="3405215"/>
              <a:ext cx="454171" cy="284283"/>
              <a:chOff x="5791200" y="5181600"/>
              <a:chExt cx="685800" cy="454025"/>
            </a:xfrm>
          </p:grpSpPr>
          <p:grpSp>
            <p:nvGrpSpPr>
              <p:cNvPr id="1623" name="Group 2358"/>
              <p:cNvGrpSpPr>
                <a:grpSpLocks/>
              </p:cNvGrpSpPr>
              <p:nvPr/>
            </p:nvGrpSpPr>
            <p:grpSpPr bwMode="auto">
              <a:xfrm>
                <a:off x="6096000" y="5334000"/>
                <a:ext cx="381000" cy="301625"/>
                <a:chOff x="2925" y="1661"/>
                <a:chExt cx="2404" cy="2659"/>
              </a:xfrm>
            </p:grpSpPr>
            <p:sp>
              <p:nvSpPr>
                <p:cNvPr id="1696" name="Rectangle 2359"/>
                <p:cNvSpPr>
                  <a:spLocks noChangeArrowheads="1"/>
                </p:cNvSpPr>
                <p:nvPr/>
              </p:nvSpPr>
              <p:spPr bwMode="auto">
                <a:xfrm>
                  <a:off x="3602" y="3587"/>
                  <a:ext cx="78" cy="180"/>
                </a:xfrm>
                <a:prstGeom prst="rect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97" name="Rectangle 2360"/>
                <p:cNvSpPr>
                  <a:spLocks noChangeArrowheads="1"/>
                </p:cNvSpPr>
                <p:nvPr/>
              </p:nvSpPr>
              <p:spPr bwMode="auto">
                <a:xfrm>
                  <a:off x="4534" y="3587"/>
                  <a:ext cx="78" cy="180"/>
                </a:xfrm>
                <a:prstGeom prst="rect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98" name="AutoShape 2361"/>
                <p:cNvSpPr>
                  <a:spLocks noChangeArrowheads="1"/>
                </p:cNvSpPr>
                <p:nvPr/>
              </p:nvSpPr>
              <p:spPr bwMode="auto">
                <a:xfrm>
                  <a:off x="3796" y="3677"/>
                  <a:ext cx="621" cy="225"/>
                </a:xfrm>
                <a:custGeom>
                  <a:avLst/>
                  <a:gdLst>
                    <a:gd name="T0" fmla="*/ 14 w 21600"/>
                    <a:gd name="T1" fmla="*/ 1 h 21600"/>
                    <a:gd name="T2" fmla="*/ 8 w 21600"/>
                    <a:gd name="T3" fmla="*/ 2 h 21600"/>
                    <a:gd name="T4" fmla="*/ 2 w 21600"/>
                    <a:gd name="T5" fmla="*/ 1 h 21600"/>
                    <a:gd name="T6" fmla="*/ 8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3 w 21600"/>
                    <a:gd name="T13" fmla="*/ 4472 h 21600"/>
                    <a:gd name="T14" fmla="*/ 17097 w 21600"/>
                    <a:gd name="T15" fmla="*/ 1712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C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1699" name="Group 2362"/>
                <p:cNvGrpSpPr>
                  <a:grpSpLocks/>
                </p:cNvGrpSpPr>
                <p:nvPr/>
              </p:nvGrpSpPr>
              <p:grpSpPr bwMode="auto">
                <a:xfrm>
                  <a:off x="3424" y="3838"/>
                  <a:ext cx="1407" cy="318"/>
                  <a:chOff x="703" y="2976"/>
                  <a:chExt cx="1407" cy="318"/>
                </a:xfrm>
              </p:grpSpPr>
              <p:sp>
                <p:nvSpPr>
                  <p:cNvPr id="1736" name="AutoShape 2363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892" y="2835"/>
                    <a:ext cx="135" cy="543"/>
                  </a:xfrm>
                  <a:custGeom>
                    <a:avLst/>
                    <a:gdLst>
                      <a:gd name="T0" fmla="*/ 1 w 21600"/>
                      <a:gd name="T1" fmla="*/ 7 h 21600"/>
                      <a:gd name="T2" fmla="*/ 0 w 21600"/>
                      <a:gd name="T3" fmla="*/ 14 h 21600"/>
                      <a:gd name="T4" fmla="*/ 0 w 21600"/>
                      <a:gd name="T5" fmla="*/ 7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47 w 21600"/>
                      <a:gd name="T13" fmla="*/ 4518 h 21600"/>
                      <a:gd name="T14" fmla="*/ 17153 w 21600"/>
                      <a:gd name="T15" fmla="*/ 17082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B2B2B2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7" name="AutoShape 236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1745" y="2835"/>
                    <a:ext cx="135" cy="543"/>
                  </a:xfrm>
                  <a:custGeom>
                    <a:avLst/>
                    <a:gdLst>
                      <a:gd name="T0" fmla="*/ 1 w 21600"/>
                      <a:gd name="T1" fmla="*/ 7 h 21600"/>
                      <a:gd name="T2" fmla="*/ 0 w 21600"/>
                      <a:gd name="T3" fmla="*/ 14 h 21600"/>
                      <a:gd name="T4" fmla="*/ 0 w 21600"/>
                      <a:gd name="T5" fmla="*/ 7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47 w 21600"/>
                      <a:gd name="T13" fmla="*/ 4518 h 21600"/>
                      <a:gd name="T14" fmla="*/ 17153 w 21600"/>
                      <a:gd name="T15" fmla="*/ 17082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B2B2B2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8" name="Oval 2365"/>
                  <p:cNvSpPr>
                    <a:spLocks noChangeArrowheads="1"/>
                  </p:cNvSpPr>
                  <p:nvPr/>
                </p:nvSpPr>
                <p:spPr bwMode="auto">
                  <a:xfrm>
                    <a:off x="1192" y="2950"/>
                    <a:ext cx="388" cy="315"/>
                  </a:xfrm>
                  <a:prstGeom prst="ellipse">
                    <a:avLst/>
                  </a:prstGeom>
                  <a:solidFill>
                    <a:srgbClr val="B2B2B2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700" name="Oval 2366"/>
                <p:cNvSpPr>
                  <a:spLocks noChangeArrowheads="1"/>
                </p:cNvSpPr>
                <p:nvPr/>
              </p:nvSpPr>
              <p:spPr bwMode="auto">
                <a:xfrm>
                  <a:off x="2904" y="1923"/>
                  <a:ext cx="2407" cy="1844"/>
                </a:xfrm>
                <a:prstGeom prst="ellipse">
                  <a:avLst/>
                </a:prstGeom>
                <a:solidFill>
                  <a:srgbClr val="FFFF5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01" name="Rectangle 2367" descr="Shingle"/>
                <p:cNvSpPr>
                  <a:spLocks noChangeArrowheads="1"/>
                </p:cNvSpPr>
                <p:nvPr/>
              </p:nvSpPr>
              <p:spPr bwMode="auto">
                <a:xfrm>
                  <a:off x="3059" y="3677"/>
                  <a:ext cx="194" cy="630"/>
                </a:xfrm>
                <a:prstGeom prst="rect">
                  <a:avLst/>
                </a:prstGeom>
                <a:pattFill prst="shingle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02" name="Rectangle 2368" descr="Shingle"/>
                <p:cNvSpPr>
                  <a:spLocks noChangeArrowheads="1"/>
                </p:cNvSpPr>
                <p:nvPr/>
              </p:nvSpPr>
              <p:spPr bwMode="auto">
                <a:xfrm>
                  <a:off x="3331" y="3677"/>
                  <a:ext cx="194" cy="630"/>
                </a:xfrm>
                <a:prstGeom prst="rect">
                  <a:avLst/>
                </a:prstGeom>
                <a:pattFill prst="shingle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03" name="Rectangle 2369" descr="Shingle"/>
                <p:cNvSpPr>
                  <a:spLocks noChangeArrowheads="1"/>
                </p:cNvSpPr>
                <p:nvPr/>
              </p:nvSpPr>
              <p:spPr bwMode="auto">
                <a:xfrm>
                  <a:off x="4689" y="3677"/>
                  <a:ext cx="194" cy="630"/>
                </a:xfrm>
                <a:prstGeom prst="rect">
                  <a:avLst/>
                </a:prstGeom>
                <a:pattFill prst="shingle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04" name="Rectangle 2370" descr="Shingle"/>
                <p:cNvSpPr>
                  <a:spLocks noChangeArrowheads="1"/>
                </p:cNvSpPr>
                <p:nvPr/>
              </p:nvSpPr>
              <p:spPr bwMode="auto">
                <a:xfrm>
                  <a:off x="4961" y="3677"/>
                  <a:ext cx="194" cy="630"/>
                </a:xfrm>
                <a:prstGeom prst="rect">
                  <a:avLst/>
                </a:prstGeom>
                <a:pattFill prst="shingle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05" name="Rectangle 2371"/>
                <p:cNvSpPr>
                  <a:spLocks noChangeArrowheads="1"/>
                </p:cNvSpPr>
                <p:nvPr/>
              </p:nvSpPr>
              <p:spPr bwMode="auto">
                <a:xfrm>
                  <a:off x="2904" y="3452"/>
                  <a:ext cx="2407" cy="225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1706" name="Group 2372"/>
                <p:cNvGrpSpPr>
                  <a:grpSpLocks/>
                </p:cNvGrpSpPr>
                <p:nvPr/>
              </p:nvGrpSpPr>
              <p:grpSpPr bwMode="auto">
                <a:xfrm>
                  <a:off x="3832" y="1798"/>
                  <a:ext cx="589" cy="1678"/>
                  <a:chOff x="703" y="845"/>
                  <a:chExt cx="680" cy="2131"/>
                </a:xfrm>
              </p:grpSpPr>
              <p:sp>
                <p:nvSpPr>
                  <p:cNvPr id="1725" name="Rectangle 2373"/>
                  <p:cNvSpPr>
                    <a:spLocks noChangeArrowheads="1"/>
                  </p:cNvSpPr>
                  <p:nvPr/>
                </p:nvSpPr>
                <p:spPr bwMode="auto">
                  <a:xfrm>
                    <a:off x="662" y="832"/>
                    <a:ext cx="45" cy="2114"/>
                  </a:xfrm>
                  <a:prstGeom prst="rect">
                    <a:avLst/>
                  </a:prstGeom>
                  <a:solidFill>
                    <a:srgbClr val="CC66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6" name="Rectangle 2374"/>
                  <p:cNvSpPr>
                    <a:spLocks noChangeArrowheads="1"/>
                  </p:cNvSpPr>
                  <p:nvPr/>
                </p:nvSpPr>
                <p:spPr bwMode="auto">
                  <a:xfrm>
                    <a:off x="1334" y="832"/>
                    <a:ext cx="45" cy="2114"/>
                  </a:xfrm>
                  <a:prstGeom prst="rect">
                    <a:avLst/>
                  </a:prstGeom>
                  <a:solidFill>
                    <a:srgbClr val="CC66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7" name="Line 2375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946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8" name="Line 2376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2774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9" name="Line 2377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1860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0" name="Line 2378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1403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1" name="Line 2379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1174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2" name="Line 2380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1631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3" name="Line 2381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2317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4" name="Line 2382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2088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35" name="Line 2383"/>
                  <p:cNvSpPr>
                    <a:spLocks noChangeShapeType="1"/>
                  </p:cNvSpPr>
                  <p:nvPr/>
                </p:nvSpPr>
                <p:spPr bwMode="auto">
                  <a:xfrm>
                    <a:off x="707" y="2545"/>
                    <a:ext cx="62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707" name="Rectangle 2384"/>
                <p:cNvSpPr>
                  <a:spLocks noChangeArrowheads="1"/>
                </p:cNvSpPr>
                <p:nvPr/>
              </p:nvSpPr>
              <p:spPr bwMode="auto">
                <a:xfrm>
                  <a:off x="3874" y="3497"/>
                  <a:ext cx="466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08" name="Rectangle 2385"/>
                <p:cNvSpPr>
                  <a:spLocks noChangeArrowheads="1"/>
                </p:cNvSpPr>
                <p:nvPr/>
              </p:nvSpPr>
              <p:spPr bwMode="auto">
                <a:xfrm>
                  <a:off x="5039" y="3272"/>
                  <a:ext cx="194" cy="1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09" name="Line 2386"/>
                <p:cNvSpPr>
                  <a:spLocks noChangeShapeType="1"/>
                </p:cNvSpPr>
                <p:nvPr/>
              </p:nvSpPr>
              <p:spPr bwMode="auto">
                <a:xfrm>
                  <a:off x="3796" y="1653"/>
                  <a:ext cx="78" cy="135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10" name="Line 2387"/>
                <p:cNvSpPr>
                  <a:spLocks noChangeShapeType="1"/>
                </p:cNvSpPr>
                <p:nvPr/>
              </p:nvSpPr>
              <p:spPr bwMode="auto">
                <a:xfrm flipH="1">
                  <a:off x="4340" y="1653"/>
                  <a:ext cx="78" cy="135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11" name="AutoShape 2388"/>
                <p:cNvSpPr>
                  <a:spLocks noChangeArrowheads="1"/>
                </p:cNvSpPr>
                <p:nvPr/>
              </p:nvSpPr>
              <p:spPr bwMode="auto">
                <a:xfrm>
                  <a:off x="4068" y="3947"/>
                  <a:ext cx="78" cy="45"/>
                </a:xfrm>
                <a:prstGeom prst="hexagon">
                  <a:avLst>
                    <a:gd name="adj" fmla="val 25568"/>
                    <a:gd name="vf" fmla="val 115470"/>
                  </a:avLst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12" name="Rectangle 2389"/>
                <p:cNvSpPr>
                  <a:spLocks noChangeArrowheads="1"/>
                </p:cNvSpPr>
                <p:nvPr/>
              </p:nvSpPr>
              <p:spPr bwMode="auto">
                <a:xfrm>
                  <a:off x="3874" y="1698"/>
                  <a:ext cx="466" cy="45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13" name="Rectangle 2390"/>
                <p:cNvSpPr>
                  <a:spLocks noChangeArrowheads="1"/>
                </p:cNvSpPr>
                <p:nvPr/>
              </p:nvSpPr>
              <p:spPr bwMode="auto">
                <a:xfrm>
                  <a:off x="2981" y="3407"/>
                  <a:ext cx="427" cy="4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14" name="Rectangle 2391"/>
                <p:cNvSpPr>
                  <a:spLocks noChangeArrowheads="1"/>
                </p:cNvSpPr>
                <p:nvPr/>
              </p:nvSpPr>
              <p:spPr bwMode="auto">
                <a:xfrm>
                  <a:off x="4806" y="3407"/>
                  <a:ext cx="427" cy="4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1715" name="Group 2392"/>
                <p:cNvGrpSpPr>
                  <a:grpSpLocks/>
                </p:cNvGrpSpPr>
                <p:nvPr/>
              </p:nvGrpSpPr>
              <p:grpSpPr bwMode="auto">
                <a:xfrm>
                  <a:off x="4513" y="3793"/>
                  <a:ext cx="181" cy="136"/>
                  <a:chOff x="4876" y="981"/>
                  <a:chExt cx="181" cy="181"/>
                </a:xfrm>
              </p:grpSpPr>
              <p:sp>
                <p:nvSpPr>
                  <p:cNvPr id="1721" name="Oval 2393"/>
                  <p:cNvSpPr>
                    <a:spLocks noChangeArrowheads="1"/>
                  </p:cNvSpPr>
                  <p:nvPr/>
                </p:nvSpPr>
                <p:spPr bwMode="auto">
                  <a:xfrm>
                    <a:off x="4858" y="946"/>
                    <a:ext cx="194" cy="6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2" name="Oval 2394"/>
                  <p:cNvSpPr>
                    <a:spLocks noChangeArrowheads="1"/>
                  </p:cNvSpPr>
                  <p:nvPr/>
                </p:nvSpPr>
                <p:spPr bwMode="auto">
                  <a:xfrm>
                    <a:off x="4858" y="1006"/>
                    <a:ext cx="194" cy="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3" name="Oval 2395"/>
                  <p:cNvSpPr>
                    <a:spLocks noChangeArrowheads="1"/>
                  </p:cNvSpPr>
                  <p:nvPr/>
                </p:nvSpPr>
                <p:spPr bwMode="auto">
                  <a:xfrm>
                    <a:off x="4858" y="1006"/>
                    <a:ext cx="194" cy="6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4" name="Oval 2396"/>
                  <p:cNvSpPr>
                    <a:spLocks noChangeArrowheads="1"/>
                  </p:cNvSpPr>
                  <p:nvPr/>
                </p:nvSpPr>
                <p:spPr bwMode="auto">
                  <a:xfrm>
                    <a:off x="4858" y="1066"/>
                    <a:ext cx="194" cy="6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grpSp>
              <p:nvGrpSpPr>
                <p:cNvPr id="1716" name="Group 2397"/>
                <p:cNvGrpSpPr>
                  <a:grpSpLocks/>
                </p:cNvGrpSpPr>
                <p:nvPr/>
              </p:nvGrpSpPr>
              <p:grpSpPr bwMode="auto">
                <a:xfrm>
                  <a:off x="3560" y="3793"/>
                  <a:ext cx="181" cy="136"/>
                  <a:chOff x="4876" y="981"/>
                  <a:chExt cx="181" cy="181"/>
                </a:xfrm>
              </p:grpSpPr>
              <p:sp>
                <p:nvSpPr>
                  <p:cNvPr id="1717" name="Oval 2398"/>
                  <p:cNvSpPr>
                    <a:spLocks noChangeArrowheads="1"/>
                  </p:cNvSpPr>
                  <p:nvPr/>
                </p:nvSpPr>
                <p:spPr bwMode="auto">
                  <a:xfrm>
                    <a:off x="4841" y="946"/>
                    <a:ext cx="194" cy="6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18" name="Oval 2399"/>
                  <p:cNvSpPr>
                    <a:spLocks noChangeArrowheads="1"/>
                  </p:cNvSpPr>
                  <p:nvPr/>
                </p:nvSpPr>
                <p:spPr bwMode="auto">
                  <a:xfrm>
                    <a:off x="4841" y="1006"/>
                    <a:ext cx="194" cy="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19" name="Oval 2400"/>
                  <p:cNvSpPr>
                    <a:spLocks noChangeArrowheads="1"/>
                  </p:cNvSpPr>
                  <p:nvPr/>
                </p:nvSpPr>
                <p:spPr bwMode="auto">
                  <a:xfrm>
                    <a:off x="4841" y="1006"/>
                    <a:ext cx="194" cy="6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720" name="Oval 2401"/>
                  <p:cNvSpPr>
                    <a:spLocks noChangeArrowheads="1"/>
                  </p:cNvSpPr>
                  <p:nvPr/>
                </p:nvSpPr>
                <p:spPr bwMode="auto">
                  <a:xfrm>
                    <a:off x="4841" y="1066"/>
                    <a:ext cx="194" cy="60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</p:grpSp>
          <p:grpSp>
            <p:nvGrpSpPr>
              <p:cNvPr id="1624" name="Group 2402"/>
              <p:cNvGrpSpPr>
                <a:grpSpLocks/>
              </p:cNvGrpSpPr>
              <p:nvPr/>
            </p:nvGrpSpPr>
            <p:grpSpPr bwMode="auto">
              <a:xfrm>
                <a:off x="5791200" y="5181600"/>
                <a:ext cx="381000" cy="423863"/>
                <a:chOff x="113" y="1117"/>
                <a:chExt cx="3311" cy="3039"/>
              </a:xfrm>
            </p:grpSpPr>
            <p:sp>
              <p:nvSpPr>
                <p:cNvPr id="1625" name="Line 2403"/>
                <p:cNvSpPr>
                  <a:spLocks noChangeShapeType="1"/>
                </p:cNvSpPr>
                <p:nvPr/>
              </p:nvSpPr>
              <p:spPr bwMode="auto">
                <a:xfrm flipV="1">
                  <a:off x="166" y="1105"/>
                  <a:ext cx="3154" cy="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26" name="Rectangle 2404"/>
                <p:cNvSpPr>
                  <a:spLocks noChangeArrowheads="1"/>
                </p:cNvSpPr>
                <p:nvPr/>
              </p:nvSpPr>
              <p:spPr bwMode="auto">
                <a:xfrm>
                  <a:off x="648" y="1654"/>
                  <a:ext cx="53" cy="248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27" name="Rectangle 2405"/>
                <p:cNvSpPr>
                  <a:spLocks noChangeArrowheads="1"/>
                </p:cNvSpPr>
                <p:nvPr/>
              </p:nvSpPr>
              <p:spPr bwMode="auto">
                <a:xfrm>
                  <a:off x="2251" y="1654"/>
                  <a:ext cx="53" cy="248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28" name="Rectangle 2406"/>
                <p:cNvSpPr>
                  <a:spLocks noChangeArrowheads="1"/>
                </p:cNvSpPr>
                <p:nvPr/>
              </p:nvSpPr>
              <p:spPr bwMode="auto">
                <a:xfrm>
                  <a:off x="166" y="3995"/>
                  <a:ext cx="481" cy="146"/>
                </a:xfrm>
                <a:prstGeom prst="rect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29" name="Rectangle 2407"/>
                <p:cNvSpPr>
                  <a:spLocks noChangeArrowheads="1"/>
                </p:cNvSpPr>
                <p:nvPr/>
              </p:nvSpPr>
              <p:spPr bwMode="auto">
                <a:xfrm rot="5400000">
                  <a:off x="1752" y="-21"/>
                  <a:ext cx="37" cy="3314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0" name="Rectangle 2408"/>
                <p:cNvSpPr>
                  <a:spLocks noChangeArrowheads="1"/>
                </p:cNvSpPr>
                <p:nvPr/>
              </p:nvSpPr>
              <p:spPr bwMode="auto">
                <a:xfrm rot="5400000">
                  <a:off x="1191" y="1857"/>
                  <a:ext cx="37" cy="2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1" name="AutoShape 2409"/>
                <p:cNvSpPr>
                  <a:spLocks noChangeArrowheads="1"/>
                </p:cNvSpPr>
                <p:nvPr/>
              </p:nvSpPr>
              <p:spPr bwMode="auto">
                <a:xfrm>
                  <a:off x="701" y="2788"/>
                  <a:ext cx="107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2" name="AutoShape 2410"/>
                <p:cNvSpPr>
                  <a:spLocks noChangeArrowheads="1"/>
                </p:cNvSpPr>
                <p:nvPr/>
              </p:nvSpPr>
              <p:spPr bwMode="auto">
                <a:xfrm flipH="1">
                  <a:off x="2144" y="2788"/>
                  <a:ext cx="107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3" name="AutoShape 2411"/>
                <p:cNvSpPr>
                  <a:spLocks noChangeArrowheads="1"/>
                </p:cNvSpPr>
                <p:nvPr/>
              </p:nvSpPr>
              <p:spPr bwMode="auto">
                <a:xfrm flipH="1" flipV="1">
                  <a:off x="2144" y="1654"/>
                  <a:ext cx="107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4" name="AutoShape 2412"/>
                <p:cNvSpPr>
                  <a:spLocks noChangeArrowheads="1"/>
                </p:cNvSpPr>
                <p:nvPr/>
              </p:nvSpPr>
              <p:spPr bwMode="auto">
                <a:xfrm flipV="1">
                  <a:off x="701" y="1654"/>
                  <a:ext cx="107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5" name="AutoShape 2413"/>
                <p:cNvSpPr>
                  <a:spLocks noChangeArrowheads="1"/>
                </p:cNvSpPr>
                <p:nvPr/>
              </p:nvSpPr>
              <p:spPr bwMode="auto">
                <a:xfrm flipV="1">
                  <a:off x="2305" y="1654"/>
                  <a:ext cx="53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6" name="AutoShape 2414"/>
                <p:cNvSpPr>
                  <a:spLocks noChangeArrowheads="1"/>
                </p:cNvSpPr>
                <p:nvPr/>
              </p:nvSpPr>
              <p:spPr bwMode="auto">
                <a:xfrm flipH="1" flipV="1">
                  <a:off x="2144" y="2971"/>
                  <a:ext cx="107" cy="110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7" name="AutoShape 2415"/>
                <p:cNvSpPr>
                  <a:spLocks noChangeArrowheads="1"/>
                </p:cNvSpPr>
                <p:nvPr/>
              </p:nvSpPr>
              <p:spPr bwMode="auto">
                <a:xfrm flipV="1">
                  <a:off x="701" y="2971"/>
                  <a:ext cx="107" cy="110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8" name="AutoShape 2416"/>
                <p:cNvSpPr>
                  <a:spLocks noChangeArrowheads="1"/>
                </p:cNvSpPr>
                <p:nvPr/>
              </p:nvSpPr>
              <p:spPr bwMode="auto">
                <a:xfrm flipH="1" flipV="1">
                  <a:off x="594" y="1654"/>
                  <a:ext cx="53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39" name="AutoShape 2417"/>
                <p:cNvSpPr>
                  <a:spLocks noChangeArrowheads="1"/>
                </p:cNvSpPr>
                <p:nvPr/>
              </p:nvSpPr>
              <p:spPr bwMode="auto">
                <a:xfrm flipH="1" flipV="1">
                  <a:off x="594" y="2971"/>
                  <a:ext cx="53" cy="110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40" name="AutoShape 2418"/>
                <p:cNvSpPr>
                  <a:spLocks noChangeArrowheads="1"/>
                </p:cNvSpPr>
                <p:nvPr/>
              </p:nvSpPr>
              <p:spPr bwMode="auto">
                <a:xfrm flipH="1">
                  <a:off x="594" y="2788"/>
                  <a:ext cx="53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1641" name="Group 2419"/>
                <p:cNvGrpSpPr>
                  <a:grpSpLocks/>
                </p:cNvGrpSpPr>
                <p:nvPr/>
              </p:nvGrpSpPr>
              <p:grpSpPr bwMode="auto">
                <a:xfrm>
                  <a:off x="204" y="2251"/>
                  <a:ext cx="408" cy="1769"/>
                  <a:chOff x="703" y="845"/>
                  <a:chExt cx="680" cy="2131"/>
                </a:xfrm>
              </p:grpSpPr>
              <p:sp>
                <p:nvSpPr>
                  <p:cNvPr id="1685" name="Rectangle 2420"/>
                  <p:cNvSpPr>
                    <a:spLocks noChangeArrowheads="1"/>
                  </p:cNvSpPr>
                  <p:nvPr/>
                </p:nvSpPr>
                <p:spPr bwMode="auto">
                  <a:xfrm>
                    <a:off x="730" y="831"/>
                    <a:ext cx="0" cy="2115"/>
                  </a:xfrm>
                  <a:prstGeom prst="rect">
                    <a:avLst/>
                  </a:prstGeom>
                  <a:solidFill>
                    <a:srgbClr val="CC66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6" name="Rectangle 2421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831"/>
                    <a:ext cx="0" cy="2115"/>
                  </a:xfrm>
                  <a:prstGeom prst="rect">
                    <a:avLst/>
                  </a:prstGeom>
                  <a:solidFill>
                    <a:srgbClr val="CC66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7" name="Line 2422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963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8" name="Line 2423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770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9" name="Line 2424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845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90" name="Line 2425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404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91" name="Line 2426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184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92" name="Line 2427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624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93" name="Line 2428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329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94" name="Line 2429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109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95" name="Line 2430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550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grpSp>
              <p:nvGrpSpPr>
                <p:cNvPr id="1642" name="Group 2431"/>
                <p:cNvGrpSpPr>
                  <a:grpSpLocks/>
                </p:cNvGrpSpPr>
                <p:nvPr/>
              </p:nvGrpSpPr>
              <p:grpSpPr bwMode="auto">
                <a:xfrm>
                  <a:off x="204" y="1117"/>
                  <a:ext cx="408" cy="1769"/>
                  <a:chOff x="703" y="845"/>
                  <a:chExt cx="680" cy="2131"/>
                </a:xfrm>
              </p:grpSpPr>
              <p:sp>
                <p:nvSpPr>
                  <p:cNvPr id="1674" name="Rectangle 2432"/>
                  <p:cNvSpPr>
                    <a:spLocks noChangeArrowheads="1"/>
                  </p:cNvSpPr>
                  <p:nvPr/>
                </p:nvSpPr>
                <p:spPr bwMode="auto">
                  <a:xfrm>
                    <a:off x="730" y="831"/>
                    <a:ext cx="0" cy="2115"/>
                  </a:xfrm>
                  <a:prstGeom prst="rect">
                    <a:avLst/>
                  </a:prstGeom>
                  <a:solidFill>
                    <a:srgbClr val="CC66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75" name="Rectangle 2433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831"/>
                    <a:ext cx="0" cy="2115"/>
                  </a:xfrm>
                  <a:prstGeom prst="rect">
                    <a:avLst/>
                  </a:prstGeom>
                  <a:solidFill>
                    <a:srgbClr val="CC6600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76" name="Line 2434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963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77" name="Line 2435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770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78" name="Line 2436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845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79" name="Line 2437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404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0" name="Line 2438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184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1" name="Line 2439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1624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2" name="Line 2440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329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3" name="Line 2441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109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84" name="Line 2442"/>
                  <p:cNvSpPr>
                    <a:spLocks noChangeShapeType="1"/>
                  </p:cNvSpPr>
                  <p:nvPr/>
                </p:nvSpPr>
                <p:spPr bwMode="auto">
                  <a:xfrm>
                    <a:off x="730" y="2550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643" name="Oval 2443"/>
                <p:cNvSpPr>
                  <a:spLocks noChangeArrowheads="1"/>
                </p:cNvSpPr>
                <p:nvPr/>
              </p:nvSpPr>
              <p:spPr bwMode="auto">
                <a:xfrm>
                  <a:off x="701" y="2971"/>
                  <a:ext cx="53" cy="3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44" name="Oval 2444"/>
                <p:cNvSpPr>
                  <a:spLocks noChangeArrowheads="1"/>
                </p:cNvSpPr>
                <p:nvPr/>
              </p:nvSpPr>
              <p:spPr bwMode="auto">
                <a:xfrm>
                  <a:off x="701" y="2861"/>
                  <a:ext cx="53" cy="7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45" name="Oval 2445"/>
                <p:cNvSpPr>
                  <a:spLocks noChangeArrowheads="1"/>
                </p:cNvSpPr>
                <p:nvPr/>
              </p:nvSpPr>
              <p:spPr bwMode="auto">
                <a:xfrm>
                  <a:off x="701" y="1654"/>
                  <a:ext cx="53" cy="3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46" name="Oval 2446"/>
                <p:cNvSpPr>
                  <a:spLocks noChangeArrowheads="1"/>
                </p:cNvSpPr>
                <p:nvPr/>
              </p:nvSpPr>
              <p:spPr bwMode="auto">
                <a:xfrm>
                  <a:off x="2198" y="1654"/>
                  <a:ext cx="53" cy="3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47" name="Oval 2447"/>
                <p:cNvSpPr>
                  <a:spLocks noChangeArrowheads="1"/>
                </p:cNvSpPr>
                <p:nvPr/>
              </p:nvSpPr>
              <p:spPr bwMode="auto">
                <a:xfrm>
                  <a:off x="2198" y="2861"/>
                  <a:ext cx="53" cy="7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48" name="AutoShape 2448"/>
                <p:cNvSpPr>
                  <a:spLocks noChangeArrowheads="1"/>
                </p:cNvSpPr>
                <p:nvPr/>
              </p:nvSpPr>
              <p:spPr bwMode="auto">
                <a:xfrm flipH="1">
                  <a:off x="2144" y="3995"/>
                  <a:ext cx="107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49" name="Oval 2449"/>
                <p:cNvSpPr>
                  <a:spLocks noChangeArrowheads="1"/>
                </p:cNvSpPr>
                <p:nvPr/>
              </p:nvSpPr>
              <p:spPr bwMode="auto">
                <a:xfrm>
                  <a:off x="2198" y="4105"/>
                  <a:ext cx="53" cy="3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0" name="Oval 2450"/>
                <p:cNvSpPr>
                  <a:spLocks noChangeArrowheads="1"/>
                </p:cNvSpPr>
                <p:nvPr/>
              </p:nvSpPr>
              <p:spPr bwMode="auto">
                <a:xfrm>
                  <a:off x="2198" y="3008"/>
                  <a:ext cx="53" cy="3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1" name="AutoShape 2451"/>
                <p:cNvSpPr>
                  <a:spLocks noChangeArrowheads="1"/>
                </p:cNvSpPr>
                <p:nvPr/>
              </p:nvSpPr>
              <p:spPr bwMode="auto">
                <a:xfrm>
                  <a:off x="701" y="3995"/>
                  <a:ext cx="107" cy="146"/>
                </a:xfrm>
                <a:prstGeom prst="rtTriangle">
                  <a:avLst/>
                </a:prstGeom>
                <a:solidFill>
                  <a:srgbClr val="B2B2B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2" name="Oval 2452"/>
                <p:cNvSpPr>
                  <a:spLocks noChangeArrowheads="1"/>
                </p:cNvSpPr>
                <p:nvPr/>
              </p:nvSpPr>
              <p:spPr bwMode="auto">
                <a:xfrm flipH="1">
                  <a:off x="701" y="4069"/>
                  <a:ext cx="53" cy="3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3" name="Line 2453"/>
                <p:cNvSpPr>
                  <a:spLocks noChangeShapeType="1"/>
                </p:cNvSpPr>
                <p:nvPr/>
              </p:nvSpPr>
              <p:spPr bwMode="auto">
                <a:xfrm>
                  <a:off x="701" y="2971"/>
                  <a:ext cx="1550" cy="11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4" name="Line 2454"/>
                <p:cNvSpPr>
                  <a:spLocks noChangeShapeType="1"/>
                </p:cNvSpPr>
                <p:nvPr/>
              </p:nvSpPr>
              <p:spPr bwMode="auto">
                <a:xfrm flipV="1">
                  <a:off x="701" y="3008"/>
                  <a:ext cx="1550" cy="10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5" name="Line 2455"/>
                <p:cNvSpPr>
                  <a:spLocks noChangeShapeType="1"/>
                </p:cNvSpPr>
                <p:nvPr/>
              </p:nvSpPr>
              <p:spPr bwMode="auto">
                <a:xfrm>
                  <a:off x="701" y="1654"/>
                  <a:ext cx="1550" cy="12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6" name="Line 2456"/>
                <p:cNvSpPr>
                  <a:spLocks noChangeShapeType="1"/>
                </p:cNvSpPr>
                <p:nvPr/>
              </p:nvSpPr>
              <p:spPr bwMode="auto">
                <a:xfrm flipV="1">
                  <a:off x="701" y="1654"/>
                  <a:ext cx="1550" cy="120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1657" name="Group 2457"/>
                <p:cNvGrpSpPr>
                  <a:grpSpLocks/>
                </p:cNvGrpSpPr>
                <p:nvPr/>
              </p:nvGrpSpPr>
              <p:grpSpPr bwMode="auto">
                <a:xfrm>
                  <a:off x="113" y="1117"/>
                  <a:ext cx="66" cy="499"/>
                  <a:chOff x="1181" y="806"/>
                  <a:chExt cx="45" cy="447"/>
                </a:xfrm>
              </p:grpSpPr>
              <p:sp>
                <p:nvSpPr>
                  <p:cNvPr id="1672" name="Oval 2458"/>
                  <p:cNvSpPr>
                    <a:spLocks noChangeArrowheads="1"/>
                  </p:cNvSpPr>
                  <p:nvPr/>
                </p:nvSpPr>
                <p:spPr bwMode="auto">
                  <a:xfrm>
                    <a:off x="1181" y="796"/>
                    <a:ext cx="36" cy="33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73" name="Line 2459"/>
                  <p:cNvSpPr>
                    <a:spLocks noChangeShapeType="1"/>
                  </p:cNvSpPr>
                  <p:nvPr/>
                </p:nvSpPr>
                <p:spPr bwMode="auto">
                  <a:xfrm>
                    <a:off x="1181" y="828"/>
                    <a:ext cx="0" cy="42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grpSp>
              <p:nvGrpSpPr>
                <p:cNvPr id="1658" name="Group 2460"/>
                <p:cNvGrpSpPr>
                  <a:grpSpLocks/>
                </p:cNvGrpSpPr>
                <p:nvPr/>
              </p:nvGrpSpPr>
              <p:grpSpPr bwMode="auto">
                <a:xfrm>
                  <a:off x="2517" y="1117"/>
                  <a:ext cx="66" cy="499"/>
                  <a:chOff x="1181" y="806"/>
                  <a:chExt cx="45" cy="447"/>
                </a:xfrm>
              </p:grpSpPr>
              <p:sp>
                <p:nvSpPr>
                  <p:cNvPr id="1670" name="Oval 2461"/>
                  <p:cNvSpPr>
                    <a:spLocks noChangeArrowheads="1"/>
                  </p:cNvSpPr>
                  <p:nvPr/>
                </p:nvSpPr>
                <p:spPr bwMode="auto">
                  <a:xfrm>
                    <a:off x="1182" y="796"/>
                    <a:ext cx="36" cy="33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71" name="Line 2462"/>
                  <p:cNvSpPr>
                    <a:spLocks noChangeShapeType="1"/>
                  </p:cNvSpPr>
                  <p:nvPr/>
                </p:nvSpPr>
                <p:spPr bwMode="auto">
                  <a:xfrm>
                    <a:off x="1182" y="828"/>
                    <a:ext cx="0" cy="42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grpSp>
              <p:nvGrpSpPr>
                <p:cNvPr id="1659" name="Group 2463"/>
                <p:cNvGrpSpPr>
                  <a:grpSpLocks/>
                </p:cNvGrpSpPr>
                <p:nvPr/>
              </p:nvGrpSpPr>
              <p:grpSpPr bwMode="auto">
                <a:xfrm>
                  <a:off x="1791" y="1117"/>
                  <a:ext cx="66" cy="499"/>
                  <a:chOff x="1181" y="806"/>
                  <a:chExt cx="45" cy="447"/>
                </a:xfrm>
              </p:grpSpPr>
              <p:sp>
                <p:nvSpPr>
                  <p:cNvPr id="1668" name="Oval 2464"/>
                  <p:cNvSpPr>
                    <a:spLocks noChangeArrowheads="1"/>
                  </p:cNvSpPr>
                  <p:nvPr/>
                </p:nvSpPr>
                <p:spPr bwMode="auto">
                  <a:xfrm>
                    <a:off x="1167" y="796"/>
                    <a:ext cx="73" cy="33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69" name="Line 2465"/>
                  <p:cNvSpPr>
                    <a:spLocks noChangeShapeType="1"/>
                  </p:cNvSpPr>
                  <p:nvPr/>
                </p:nvSpPr>
                <p:spPr bwMode="auto">
                  <a:xfrm>
                    <a:off x="1203" y="828"/>
                    <a:ext cx="0" cy="42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grpSp>
              <p:nvGrpSpPr>
                <p:cNvPr id="1660" name="Group 2466"/>
                <p:cNvGrpSpPr>
                  <a:grpSpLocks/>
                </p:cNvGrpSpPr>
                <p:nvPr/>
              </p:nvGrpSpPr>
              <p:grpSpPr bwMode="auto">
                <a:xfrm>
                  <a:off x="1020" y="1117"/>
                  <a:ext cx="66" cy="499"/>
                  <a:chOff x="1181" y="806"/>
                  <a:chExt cx="45" cy="447"/>
                </a:xfrm>
              </p:grpSpPr>
              <p:sp>
                <p:nvSpPr>
                  <p:cNvPr id="1666" name="Oval 2467"/>
                  <p:cNvSpPr>
                    <a:spLocks noChangeArrowheads="1"/>
                  </p:cNvSpPr>
                  <p:nvPr/>
                </p:nvSpPr>
                <p:spPr bwMode="auto">
                  <a:xfrm>
                    <a:off x="1182" y="796"/>
                    <a:ext cx="36" cy="33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67" name="Line 2468"/>
                  <p:cNvSpPr>
                    <a:spLocks noChangeShapeType="1"/>
                  </p:cNvSpPr>
                  <p:nvPr/>
                </p:nvSpPr>
                <p:spPr bwMode="auto">
                  <a:xfrm>
                    <a:off x="1182" y="828"/>
                    <a:ext cx="0" cy="42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661" name="Line 2469"/>
                <p:cNvSpPr>
                  <a:spLocks noChangeShapeType="1"/>
                </p:cNvSpPr>
                <p:nvPr/>
              </p:nvSpPr>
              <p:spPr bwMode="auto">
                <a:xfrm>
                  <a:off x="166" y="1288"/>
                  <a:ext cx="315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62" name="Line 2470"/>
                <p:cNvSpPr>
                  <a:spLocks noChangeShapeType="1"/>
                </p:cNvSpPr>
                <p:nvPr/>
              </p:nvSpPr>
              <p:spPr bwMode="auto">
                <a:xfrm>
                  <a:off x="166" y="1471"/>
                  <a:ext cx="315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1663" name="Group 2471"/>
                <p:cNvGrpSpPr>
                  <a:grpSpLocks/>
                </p:cNvGrpSpPr>
                <p:nvPr/>
              </p:nvGrpSpPr>
              <p:grpSpPr bwMode="auto">
                <a:xfrm>
                  <a:off x="3288" y="1117"/>
                  <a:ext cx="66" cy="499"/>
                  <a:chOff x="1181" y="806"/>
                  <a:chExt cx="45" cy="447"/>
                </a:xfrm>
              </p:grpSpPr>
              <p:sp>
                <p:nvSpPr>
                  <p:cNvPr id="1664" name="Oval 2472"/>
                  <p:cNvSpPr>
                    <a:spLocks noChangeArrowheads="1"/>
                  </p:cNvSpPr>
                  <p:nvPr/>
                </p:nvSpPr>
                <p:spPr bwMode="auto">
                  <a:xfrm>
                    <a:off x="1167" y="796"/>
                    <a:ext cx="73" cy="33"/>
                  </a:xfrm>
                  <a:prstGeom prst="ellipse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665" name="Line 2473"/>
                  <p:cNvSpPr>
                    <a:spLocks noChangeShapeType="1"/>
                  </p:cNvSpPr>
                  <p:nvPr/>
                </p:nvSpPr>
                <p:spPr bwMode="auto">
                  <a:xfrm>
                    <a:off x="1203" y="828"/>
                    <a:ext cx="0" cy="42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</p:grpSp>
        </p:grpSp>
        <p:sp>
          <p:nvSpPr>
            <p:cNvPr id="1622" name="Rectangle 18"/>
            <p:cNvSpPr/>
            <p:nvPr/>
          </p:nvSpPr>
          <p:spPr bwMode="auto">
            <a:xfrm>
              <a:off x="3347864" y="2276474"/>
              <a:ext cx="2713211" cy="1584573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pic>
        <p:nvPicPr>
          <p:cNvPr id="1026" name="Picture 2" descr="\\MLBIS002C\Mark.D.Dye$\Cached\My Documents\My Pictures\shell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97792" y="637755"/>
            <a:ext cx="166688" cy="152371"/>
          </a:xfrm>
          <a:prstGeom prst="rect">
            <a:avLst/>
          </a:prstGeom>
          <a:noFill/>
        </p:spPr>
      </p:pic>
      <p:pic>
        <p:nvPicPr>
          <p:cNvPr id="1027" name="Picture 3" descr="\\MLBIS002C\Mark.D.Dye$\Cached\My Documents\My Pictures\Foxhead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005977" y="6704162"/>
            <a:ext cx="101600" cy="10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WP s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752600"/>
            <a:ext cx="7525871" cy="35052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2940" y="25879"/>
            <a:ext cx="9144000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939" y="6840747"/>
            <a:ext cx="9144000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0" y="0"/>
            <a:ext cx="0" cy="685800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66800" y="0"/>
            <a:ext cx="7118744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Water Treatment Plant</a:t>
            </a:r>
            <a:endParaRPr lang="en-US" sz="40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89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Shell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Dye</dc:creator>
  <cp:lastModifiedBy>Mark Dye</cp:lastModifiedBy>
  <cp:revision>55</cp:revision>
  <dcterms:created xsi:type="dcterms:W3CDTF">2011-12-02T01:03:45Z</dcterms:created>
  <dcterms:modified xsi:type="dcterms:W3CDTF">2011-12-09T02:29:35Z</dcterms:modified>
</cp:coreProperties>
</file>