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9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4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1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0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3B90-0564-4797-A0F8-CDFB006E5D1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C101-F440-4C78-BB9F-C20DD60CA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3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52211"/>
            <a:ext cx="4856884" cy="496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-76200"/>
            <a:ext cx="2754280" cy="646331"/>
          </a:xfrm>
          <a:prstGeom prst="rect">
            <a:avLst/>
          </a:prstGeom>
          <a:noFill/>
          <a:effectLst>
            <a:outerShdw blurRad="50800" dist="50800" dir="8100000" algn="tr" rotWithShape="0">
              <a:prstClr val="black">
                <a:alpha val="7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Britannic Bold" panose="020B0903060703020204" pitchFamily="34" charset="0"/>
              </a:rPr>
              <a:t>USS ORLECK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0685" y="7620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gency FB" panose="020B0503020202020204" pitchFamily="34" charset="0"/>
              </a:rPr>
              <a:t>DD-886</a:t>
            </a:r>
            <a:endParaRPr lang="en-US" sz="2800" dirty="0">
              <a:latin typeface="Agency FB" panose="020B0503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533400"/>
            <a:ext cx="7067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63585" y="530423"/>
            <a:ext cx="3766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BABCOCK &amp; WILCOX twin furnace steam boiler</a:t>
            </a:r>
            <a:endParaRPr lang="en-US" sz="1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091" y="6019800"/>
            <a:ext cx="2313709" cy="67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96145" y="1709410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Fan forced Combustion air</a:t>
            </a:r>
            <a:endParaRPr lang="en-US" sz="1200" dirty="0"/>
          </a:p>
        </p:txBody>
      </p:sp>
      <p:sp>
        <p:nvSpPr>
          <p:cNvPr id="3" name="Right Arrow 2"/>
          <p:cNvSpPr/>
          <p:nvPr/>
        </p:nvSpPr>
        <p:spPr>
          <a:xfrm rot="3220383">
            <a:off x="4327142" y="2289027"/>
            <a:ext cx="381000" cy="152400"/>
          </a:xfrm>
          <a:prstGeom prst="rightArrow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48264" y="1021378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Steam drum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714345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Feedwater</a:t>
            </a:r>
            <a:r>
              <a:rPr lang="en-US" sz="1200" dirty="0" smtClean="0"/>
              <a:t> </a:t>
            </a:r>
            <a:r>
              <a:rPr lang="en-US" sz="1200" dirty="0" err="1" smtClean="0"/>
              <a:t>economiser</a:t>
            </a:r>
            <a:endParaRPr lang="en-US" sz="1200" dirty="0"/>
          </a:p>
        </p:txBody>
      </p:sp>
      <p:sp>
        <p:nvSpPr>
          <p:cNvPr id="12" name="Right Arrow 11"/>
          <p:cNvSpPr/>
          <p:nvPr/>
        </p:nvSpPr>
        <p:spPr>
          <a:xfrm rot="3220383">
            <a:off x="5010433" y="1436840"/>
            <a:ext cx="381000" cy="152400"/>
          </a:xfrm>
          <a:prstGeom prst="rightArrow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3220383">
            <a:off x="6546416" y="1310958"/>
            <a:ext cx="381000" cy="152400"/>
          </a:xfrm>
          <a:prstGeom prst="rightArrow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7053187" y="1294997"/>
            <a:ext cx="676425" cy="152400"/>
          </a:xfrm>
          <a:prstGeom prst="right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26187" y="790545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Hot gasses and smoke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38945" y="4643735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Superheater</a:t>
            </a:r>
            <a:endParaRPr lang="en-US" sz="1200" dirty="0" smtClean="0"/>
          </a:p>
          <a:p>
            <a:pPr algn="r"/>
            <a:r>
              <a:rPr lang="en-US" sz="1200" dirty="0" smtClean="0"/>
              <a:t>furnace</a:t>
            </a:r>
            <a:endParaRPr lang="en-US" sz="1200" dirty="0"/>
          </a:p>
        </p:txBody>
      </p:sp>
      <p:sp>
        <p:nvSpPr>
          <p:cNvPr id="18" name="Right Arrow 17"/>
          <p:cNvSpPr/>
          <p:nvPr/>
        </p:nvSpPr>
        <p:spPr>
          <a:xfrm rot="19948655">
            <a:off x="4412437" y="4452609"/>
            <a:ext cx="617717" cy="152400"/>
          </a:xfrm>
          <a:prstGeom prst="rightArrow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05200" y="5024735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Superheater</a:t>
            </a:r>
            <a:endParaRPr lang="en-US" sz="1200" dirty="0" smtClean="0"/>
          </a:p>
          <a:p>
            <a:pPr algn="r"/>
            <a:r>
              <a:rPr lang="en-US" sz="1200" dirty="0" smtClean="0"/>
              <a:t>oil burners</a:t>
            </a:r>
            <a:endParaRPr lang="en-US" sz="1200" dirty="0"/>
          </a:p>
        </p:txBody>
      </p:sp>
      <p:sp>
        <p:nvSpPr>
          <p:cNvPr id="20" name="Right Arrow 19"/>
          <p:cNvSpPr/>
          <p:nvPr/>
        </p:nvSpPr>
        <p:spPr>
          <a:xfrm rot="21104943">
            <a:off x="4648200" y="5076102"/>
            <a:ext cx="843471" cy="152400"/>
          </a:xfrm>
          <a:prstGeom prst="rightArrow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05200" y="5410200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Waterwall</a:t>
            </a:r>
            <a:r>
              <a:rPr lang="en-US" sz="1200" dirty="0" smtClean="0"/>
              <a:t> header</a:t>
            </a:r>
            <a:endParaRPr lang="en-US" sz="1200" dirty="0"/>
          </a:p>
        </p:txBody>
      </p:sp>
      <p:sp>
        <p:nvSpPr>
          <p:cNvPr id="23" name="Right Arrow 22"/>
          <p:cNvSpPr/>
          <p:nvPr/>
        </p:nvSpPr>
        <p:spPr>
          <a:xfrm>
            <a:off x="4648200" y="5595610"/>
            <a:ext cx="324416" cy="152400"/>
          </a:xfrm>
          <a:prstGeom prst="rightArrow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09673" y="3614410"/>
            <a:ext cx="654484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FF00"/>
                </a:solidFill>
              </a:rPr>
              <a:t>Steam furnace</a:t>
            </a:r>
            <a:endParaRPr lang="en-US" sz="10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5323939" y="3498050"/>
            <a:ext cx="136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FFFF00"/>
                </a:solidFill>
              </a:rPr>
              <a:t>Superheater</a:t>
            </a:r>
            <a:r>
              <a:rPr lang="en-US" sz="1200" dirty="0" smtClean="0">
                <a:solidFill>
                  <a:srgbClr val="FFFF00"/>
                </a:solidFill>
              </a:rPr>
              <a:t> tubes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325276">
            <a:off x="6312791" y="3118575"/>
            <a:ext cx="1761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Steam generating tubes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88614" y="6015335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 furnace</a:t>
            </a:r>
          </a:p>
          <a:p>
            <a:pPr algn="r"/>
            <a:r>
              <a:rPr lang="en-US" sz="1200" dirty="0" smtClean="0"/>
              <a:t>oil burners</a:t>
            </a:r>
            <a:endParaRPr lang="en-US" sz="1200" dirty="0"/>
          </a:p>
        </p:txBody>
      </p:sp>
      <p:sp>
        <p:nvSpPr>
          <p:cNvPr id="28" name="Right Arrow 27"/>
          <p:cNvSpPr/>
          <p:nvPr/>
        </p:nvSpPr>
        <p:spPr>
          <a:xfrm rot="18643987">
            <a:off x="6712925" y="5607313"/>
            <a:ext cx="843471" cy="152400"/>
          </a:xfrm>
          <a:prstGeom prst="rightArrow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032171" y="5443210"/>
            <a:ext cx="73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Water drum</a:t>
            </a:r>
            <a:endParaRPr lang="en-US" sz="1200" dirty="0"/>
          </a:p>
        </p:txBody>
      </p:sp>
      <p:sp>
        <p:nvSpPr>
          <p:cNvPr id="30" name="Right Arrow 29"/>
          <p:cNvSpPr/>
          <p:nvPr/>
        </p:nvSpPr>
        <p:spPr>
          <a:xfrm rot="15172414">
            <a:off x="8496300" y="5386492"/>
            <a:ext cx="381000" cy="152400"/>
          </a:xfrm>
          <a:prstGeom prst="rightArrow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5400000">
            <a:off x="4687254" y="3752909"/>
            <a:ext cx="1551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Radiant heat screen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2271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There are 2 </a:t>
            </a:r>
            <a:r>
              <a:rPr lang="en-US" sz="1200" dirty="0" err="1" smtClean="0"/>
              <a:t>firerooms</a:t>
            </a:r>
            <a:r>
              <a:rPr lang="en-US" sz="1200" dirty="0" smtClean="0"/>
              <a:t>, each with 2 Babcock &amp; Wilcox “Express” water tube steam boilers. The steam is generated at 675 psi by 4 oil burners, then superheated to 875 degrees by further heating in a separate furnace with 3 more oil burners, with steaming rates controlled by changing the number of burners in each side to accurately give the correct flow and temperature required in the engine rooms.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-1" y="2020669"/>
            <a:ext cx="3917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Each </a:t>
            </a:r>
            <a:r>
              <a:rPr lang="en-US" sz="1200" dirty="0" err="1" smtClean="0"/>
              <a:t>fireroom</a:t>
            </a:r>
            <a:r>
              <a:rPr lang="en-US" sz="1200" dirty="0" smtClean="0"/>
              <a:t> acts directly with its associated </a:t>
            </a:r>
            <a:r>
              <a:rPr lang="en-US" sz="1200" dirty="0" err="1" smtClean="0"/>
              <a:t>engineroom</a:t>
            </a:r>
            <a:r>
              <a:rPr lang="en-US" sz="1200" dirty="0" smtClean="0"/>
              <a:t> but piping can be cross connected maintaining reliability in cases of combat damage control or mechanical breakdown. 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25908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Air for combustion is fan forced into an outer casing which surrounds the boiler membrane water walls, keeping the fire room cooler while pre-heating the air which flows to the </a:t>
            </a:r>
            <a:r>
              <a:rPr lang="en-US" sz="1200" dirty="0" err="1" smtClean="0"/>
              <a:t>windbox</a:t>
            </a:r>
            <a:r>
              <a:rPr lang="en-US" sz="1200" dirty="0" smtClean="0"/>
              <a:t> at the boiler front before entering with the burners.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-1" y="3367206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Super heater tubes divide the 2 furnaces and are covered by steam generating tubes to shield the </a:t>
            </a:r>
            <a:r>
              <a:rPr lang="en-US" sz="1200" dirty="0" err="1" smtClean="0"/>
              <a:t>superheater</a:t>
            </a:r>
            <a:r>
              <a:rPr lang="en-US" sz="1200" dirty="0" smtClean="0"/>
              <a:t> from the high radiant heat from the burning oil.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-1" y="3900606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Boiler </a:t>
            </a:r>
            <a:r>
              <a:rPr lang="en-US" sz="1200" dirty="0" err="1" smtClean="0"/>
              <a:t>feedwater</a:t>
            </a:r>
            <a:r>
              <a:rPr lang="en-US" sz="1200" dirty="0" smtClean="0"/>
              <a:t> is warmed and stripped of oxygen before it is further heated by hot flue gases leaving the furnace in the </a:t>
            </a:r>
            <a:r>
              <a:rPr lang="en-US" sz="1200" dirty="0" err="1" smtClean="0"/>
              <a:t>economiser</a:t>
            </a:r>
            <a:r>
              <a:rPr lang="en-US" sz="1200" dirty="0" smtClean="0"/>
              <a:t>. Steam nozzles are strategically fitted into the tight spaces around these high heat transfer finned tubes to blow clean any soot build up from the flue gasses.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-1" y="4815006"/>
            <a:ext cx="3581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The water circulates by convection with the cooler water falling to supply the generating tubes through larger </a:t>
            </a:r>
            <a:r>
              <a:rPr lang="en-US" sz="1200" dirty="0" err="1" smtClean="0"/>
              <a:t>downcomers</a:t>
            </a:r>
            <a:r>
              <a:rPr lang="en-US" sz="1200" dirty="0"/>
              <a:t>,</a:t>
            </a:r>
            <a:r>
              <a:rPr lang="en-US" sz="1200" dirty="0" smtClean="0"/>
              <a:t> water wall headers and the water drum. </a:t>
            </a:r>
            <a:r>
              <a:rPr lang="en-US" sz="1200" dirty="0"/>
              <a:t> </a:t>
            </a:r>
            <a:r>
              <a:rPr lang="en-US" sz="1200" dirty="0" smtClean="0"/>
              <a:t>Steam bubbles help promote the rapid rise back to the steam drum aiding the circulation process.  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-24247" y="5754469"/>
            <a:ext cx="4215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The steam and water mixture returning to the steam drum enters  behind  a  baffle  plate which forces  it  through   patented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-24248" y="6135469"/>
            <a:ext cx="566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“Cyclone Steam separators” which causes a vortex </a:t>
            </a:r>
            <a:r>
              <a:rPr lang="en-US" sz="1200" dirty="0" smtClean="0"/>
              <a:t>where the water clings to the separator walls falling down, allowing a clear path in the center for the steam to break freely away in all conditions regardless of sloshing around in rough seas.</a:t>
            </a:r>
            <a:endParaRPr lang="en-US" sz="12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-1" y="24245"/>
            <a:ext cx="9144001" cy="0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-1" y="6858000"/>
            <a:ext cx="9144001" cy="0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144000" y="24245"/>
            <a:ext cx="0" cy="6833756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0" y="24245"/>
            <a:ext cx="0" cy="6833756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" y="1671935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A crew of </a:t>
            </a:r>
            <a:r>
              <a:rPr lang="en-US" sz="1200" dirty="0" smtClean="0"/>
              <a:t>4 </a:t>
            </a:r>
            <a:r>
              <a:rPr lang="en-US" sz="1200" dirty="0"/>
              <a:t>men manually </a:t>
            </a:r>
            <a:r>
              <a:rPr lang="en-US" sz="1200" dirty="0" smtClean="0"/>
              <a:t>control </a:t>
            </a:r>
            <a:r>
              <a:rPr lang="en-US" sz="1200" dirty="0"/>
              <a:t>fans, burners and other auxiliaries in this </a:t>
            </a:r>
            <a:r>
              <a:rPr lang="en-US" sz="1200" dirty="0" smtClean="0"/>
              <a:t>hot space, typically running around 110 F!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1916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402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Sempra 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Dye</dc:creator>
  <cp:lastModifiedBy>Mark Dye</cp:lastModifiedBy>
  <cp:revision>43</cp:revision>
  <cp:lastPrinted>2015-08-28T18:47:51Z</cp:lastPrinted>
  <dcterms:created xsi:type="dcterms:W3CDTF">2015-08-24T18:15:13Z</dcterms:created>
  <dcterms:modified xsi:type="dcterms:W3CDTF">2015-09-03T19:27:54Z</dcterms:modified>
</cp:coreProperties>
</file>