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20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85C1C8-9493-4711-94B6-C5D501A6E118}"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84733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5C1C8-9493-4711-94B6-C5D501A6E118}"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8751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5C1C8-9493-4711-94B6-C5D501A6E118}"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407125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5C1C8-9493-4711-94B6-C5D501A6E118}"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51200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5C1C8-9493-4711-94B6-C5D501A6E118}"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317834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85C1C8-9493-4711-94B6-C5D501A6E118}"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121948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5C1C8-9493-4711-94B6-C5D501A6E118}"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188670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5C1C8-9493-4711-94B6-C5D501A6E118}"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364799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5C1C8-9493-4711-94B6-C5D501A6E118}"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82768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5C1C8-9493-4711-94B6-C5D501A6E118}"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295520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5C1C8-9493-4711-94B6-C5D501A6E118}"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51F1C-1DD8-4112-965B-86C8E9D57010}" type="slidenum">
              <a:rPr lang="en-US" smtClean="0"/>
              <a:t>‹#›</a:t>
            </a:fld>
            <a:endParaRPr lang="en-US"/>
          </a:p>
        </p:txBody>
      </p:sp>
    </p:spTree>
    <p:extLst>
      <p:ext uri="{BB962C8B-B14F-4D97-AF65-F5344CB8AC3E}">
        <p14:creationId xmlns:p14="http://schemas.microsoft.com/office/powerpoint/2010/main" val="391036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5C1C8-9493-4711-94B6-C5D501A6E118}" type="datetimeFigureOut">
              <a:rPr lang="en-US" smtClean="0"/>
              <a:t>6/24/2016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51F1C-1DD8-4112-965B-86C8E9D57010}" type="slidenum">
              <a:rPr lang="en-US" smtClean="0"/>
              <a:t>‹#›</a:t>
            </a:fld>
            <a:endParaRPr lang="en-US"/>
          </a:p>
        </p:txBody>
      </p:sp>
    </p:spTree>
    <p:extLst>
      <p:ext uri="{BB962C8B-B14F-4D97-AF65-F5344CB8AC3E}">
        <p14:creationId xmlns:p14="http://schemas.microsoft.com/office/powerpoint/2010/main" val="73882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rot="5400000">
            <a:off x="-190500" y="-114300"/>
            <a:ext cx="914400" cy="838200"/>
            <a:chOff x="0" y="7543800"/>
            <a:chExt cx="914400" cy="838200"/>
          </a:xfrm>
        </p:grpSpPr>
        <p:grpSp>
          <p:nvGrpSpPr>
            <p:cNvPr id="3" name="Group 25"/>
            <p:cNvGrpSpPr>
              <a:grpSpLocks/>
            </p:cNvGrpSpPr>
            <p:nvPr/>
          </p:nvGrpSpPr>
          <p:grpSpPr bwMode="auto">
            <a:xfrm>
              <a:off x="0" y="7543800"/>
              <a:ext cx="609600" cy="609600"/>
              <a:chOff x="5867400" y="4572000"/>
              <a:chExt cx="685800" cy="685800"/>
            </a:xfrm>
          </p:grpSpPr>
          <p:sp>
            <p:nvSpPr>
              <p:cNvPr id="9" name="Arc 8"/>
              <p:cNvSpPr/>
              <p:nvPr/>
            </p:nvSpPr>
            <p:spPr>
              <a:xfrm>
                <a:off x="5944195" y="4572000"/>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Arc 9"/>
              <p:cNvSpPr/>
              <p:nvPr/>
            </p:nvSpPr>
            <p:spPr>
              <a:xfrm rot="5400000">
                <a:off x="5905797" y="4535388"/>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4" name="Group 26"/>
            <p:cNvGrpSpPr>
              <a:grpSpLocks/>
            </p:cNvGrpSpPr>
            <p:nvPr/>
          </p:nvGrpSpPr>
          <p:grpSpPr bwMode="auto">
            <a:xfrm rot="-5400000">
              <a:off x="304800" y="7772400"/>
              <a:ext cx="609600" cy="609600"/>
              <a:chOff x="5867400" y="4572000"/>
              <a:chExt cx="685800" cy="685800"/>
            </a:xfrm>
          </p:grpSpPr>
          <p:sp>
            <p:nvSpPr>
              <p:cNvPr id="7" name="Arc 6"/>
              <p:cNvSpPr/>
              <p:nvPr/>
            </p:nvSpPr>
            <p:spPr>
              <a:xfrm>
                <a:off x="5944195" y="4572000"/>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Arc 7"/>
              <p:cNvSpPr/>
              <p:nvPr/>
            </p:nvSpPr>
            <p:spPr>
              <a:xfrm rot="5400000">
                <a:off x="5905797" y="4533603"/>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5" name="Group 8"/>
          <p:cNvGrpSpPr>
            <a:grpSpLocks/>
          </p:cNvGrpSpPr>
          <p:nvPr/>
        </p:nvGrpSpPr>
        <p:grpSpPr bwMode="auto">
          <a:xfrm rot="10800000">
            <a:off x="8382000" y="-152400"/>
            <a:ext cx="914400" cy="838200"/>
            <a:chOff x="0" y="7543800"/>
            <a:chExt cx="914400" cy="838200"/>
          </a:xfrm>
        </p:grpSpPr>
        <p:grpSp>
          <p:nvGrpSpPr>
            <p:cNvPr id="6" name="Group 25"/>
            <p:cNvGrpSpPr>
              <a:grpSpLocks/>
            </p:cNvGrpSpPr>
            <p:nvPr/>
          </p:nvGrpSpPr>
          <p:grpSpPr bwMode="auto">
            <a:xfrm>
              <a:off x="3" y="7543800"/>
              <a:ext cx="611187" cy="609600"/>
              <a:chOff x="5867400" y="4572000"/>
              <a:chExt cx="687585" cy="685800"/>
            </a:xfrm>
          </p:grpSpPr>
          <p:sp>
            <p:nvSpPr>
              <p:cNvPr id="17" name="Arc 16"/>
              <p:cNvSpPr/>
              <p:nvPr/>
            </p:nvSpPr>
            <p:spPr>
              <a:xfrm>
                <a:off x="5945981" y="4572000"/>
                <a:ext cx="609004"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8" name="Arc 17"/>
              <p:cNvSpPr/>
              <p:nvPr/>
            </p:nvSpPr>
            <p:spPr>
              <a:xfrm rot="5400000">
                <a:off x="5905797" y="4535388"/>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11" name="Group 26"/>
            <p:cNvGrpSpPr>
              <a:grpSpLocks/>
            </p:cNvGrpSpPr>
            <p:nvPr/>
          </p:nvGrpSpPr>
          <p:grpSpPr bwMode="auto">
            <a:xfrm rot="-5400000">
              <a:off x="304800" y="7772400"/>
              <a:ext cx="609600" cy="609600"/>
              <a:chOff x="5867400" y="4572000"/>
              <a:chExt cx="685800" cy="685800"/>
            </a:xfrm>
          </p:grpSpPr>
          <p:sp>
            <p:nvSpPr>
              <p:cNvPr id="15" name="Arc 14"/>
              <p:cNvSpPr/>
              <p:nvPr/>
            </p:nvSpPr>
            <p:spPr>
              <a:xfrm>
                <a:off x="5944195" y="4572000"/>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 name="Arc 15"/>
              <p:cNvSpPr/>
              <p:nvPr/>
            </p:nvSpPr>
            <p:spPr>
              <a:xfrm rot="5400000">
                <a:off x="5905797" y="4535388"/>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12" name="Group 22"/>
          <p:cNvGrpSpPr>
            <a:grpSpLocks/>
          </p:cNvGrpSpPr>
          <p:nvPr/>
        </p:nvGrpSpPr>
        <p:grpSpPr bwMode="auto">
          <a:xfrm>
            <a:off x="-152400" y="6172200"/>
            <a:ext cx="914400" cy="838200"/>
            <a:chOff x="0" y="7543800"/>
            <a:chExt cx="914400" cy="838200"/>
          </a:xfrm>
        </p:grpSpPr>
        <p:grpSp>
          <p:nvGrpSpPr>
            <p:cNvPr id="13" name="Group 25"/>
            <p:cNvGrpSpPr>
              <a:grpSpLocks/>
            </p:cNvGrpSpPr>
            <p:nvPr/>
          </p:nvGrpSpPr>
          <p:grpSpPr bwMode="auto">
            <a:xfrm>
              <a:off x="0" y="7543800"/>
              <a:ext cx="609600" cy="609600"/>
              <a:chOff x="5867400" y="4572000"/>
              <a:chExt cx="685800" cy="685800"/>
            </a:xfrm>
          </p:grpSpPr>
          <p:sp>
            <p:nvSpPr>
              <p:cNvPr id="24" name="Arc 23"/>
              <p:cNvSpPr/>
              <p:nvPr/>
            </p:nvSpPr>
            <p:spPr>
              <a:xfrm>
                <a:off x="5944195" y="4572000"/>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Arc 24"/>
              <p:cNvSpPr/>
              <p:nvPr/>
            </p:nvSpPr>
            <p:spPr>
              <a:xfrm rot="5400000">
                <a:off x="5905797" y="4533603"/>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14" name="Group 26"/>
            <p:cNvGrpSpPr>
              <a:grpSpLocks/>
            </p:cNvGrpSpPr>
            <p:nvPr/>
          </p:nvGrpSpPr>
          <p:grpSpPr bwMode="auto">
            <a:xfrm rot="-5400000">
              <a:off x="304006" y="7771604"/>
              <a:ext cx="611187" cy="609600"/>
              <a:chOff x="5867400" y="4571999"/>
              <a:chExt cx="687585" cy="685800"/>
            </a:xfrm>
          </p:grpSpPr>
          <p:sp>
            <p:nvSpPr>
              <p:cNvPr id="22" name="Arc 21"/>
              <p:cNvSpPr/>
              <p:nvPr/>
            </p:nvSpPr>
            <p:spPr>
              <a:xfrm>
                <a:off x="5945981" y="4571999"/>
                <a:ext cx="609004"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Arc 22"/>
              <p:cNvSpPr/>
              <p:nvPr/>
            </p:nvSpPr>
            <p:spPr>
              <a:xfrm rot="5400000">
                <a:off x="5905797" y="4533603"/>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19" name="Group 29"/>
          <p:cNvGrpSpPr>
            <a:grpSpLocks/>
          </p:cNvGrpSpPr>
          <p:nvPr/>
        </p:nvGrpSpPr>
        <p:grpSpPr bwMode="auto">
          <a:xfrm rot="-5400000">
            <a:off x="8420100" y="6134100"/>
            <a:ext cx="914400" cy="838200"/>
            <a:chOff x="0" y="7543800"/>
            <a:chExt cx="914400" cy="838200"/>
          </a:xfrm>
        </p:grpSpPr>
        <p:grpSp>
          <p:nvGrpSpPr>
            <p:cNvPr id="20" name="Group 25"/>
            <p:cNvGrpSpPr>
              <a:grpSpLocks/>
            </p:cNvGrpSpPr>
            <p:nvPr/>
          </p:nvGrpSpPr>
          <p:grpSpPr bwMode="auto">
            <a:xfrm>
              <a:off x="3" y="7543799"/>
              <a:ext cx="611187" cy="609600"/>
              <a:chOff x="5867400" y="4571999"/>
              <a:chExt cx="687585" cy="685800"/>
            </a:xfrm>
          </p:grpSpPr>
          <p:sp>
            <p:nvSpPr>
              <p:cNvPr id="31" name="Arc 30"/>
              <p:cNvSpPr/>
              <p:nvPr/>
            </p:nvSpPr>
            <p:spPr>
              <a:xfrm>
                <a:off x="5945981" y="4571999"/>
                <a:ext cx="609004"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2" name="Arc 31"/>
              <p:cNvSpPr/>
              <p:nvPr/>
            </p:nvSpPr>
            <p:spPr>
              <a:xfrm rot="5400000">
                <a:off x="5905797" y="4533603"/>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21" name="Group 26"/>
            <p:cNvGrpSpPr>
              <a:grpSpLocks/>
            </p:cNvGrpSpPr>
            <p:nvPr/>
          </p:nvGrpSpPr>
          <p:grpSpPr bwMode="auto">
            <a:xfrm rot="-5400000">
              <a:off x="304007" y="7771604"/>
              <a:ext cx="611187" cy="609600"/>
              <a:chOff x="5867400" y="4572000"/>
              <a:chExt cx="687585" cy="685800"/>
            </a:xfrm>
          </p:grpSpPr>
          <p:sp>
            <p:nvSpPr>
              <p:cNvPr id="29" name="Arc 28"/>
              <p:cNvSpPr/>
              <p:nvPr/>
            </p:nvSpPr>
            <p:spPr>
              <a:xfrm>
                <a:off x="5945981" y="4572000"/>
                <a:ext cx="609004"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 name="Arc 29"/>
              <p:cNvSpPr/>
              <p:nvPr/>
            </p:nvSpPr>
            <p:spPr>
              <a:xfrm rot="5400000">
                <a:off x="5905797" y="4535388"/>
                <a:ext cx="609005" cy="685800"/>
              </a:xfrm>
              <a:prstGeom prst="arc">
                <a:avLst>
                  <a:gd name="adj1" fmla="val 15936820"/>
                  <a:gd name="adj2" fmla="val 0"/>
                </a:avLst>
              </a:prstGeom>
              <a:ln w="76200" cmpd="tri"/>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cxnSp>
        <p:nvCxnSpPr>
          <p:cNvPr id="33" name="Straight Connector 32"/>
          <p:cNvCxnSpPr/>
          <p:nvPr/>
        </p:nvCxnSpPr>
        <p:spPr>
          <a:xfrm flipV="1">
            <a:off x="658813" y="196850"/>
            <a:ext cx="7796212" cy="19050"/>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71513" y="6653213"/>
            <a:ext cx="7796212" cy="20637"/>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6850" y="654050"/>
            <a:ext cx="0" cy="5562600"/>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972550" y="658813"/>
            <a:ext cx="0" cy="556260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23528" y="228600"/>
            <a:ext cx="8632350" cy="2185214"/>
          </a:xfrm>
          <a:prstGeom prst="rect">
            <a:avLst/>
          </a:prstGeom>
          <a:noFill/>
        </p:spPr>
        <p:txBody>
          <a:bodyPr wrap="square" rtlCol="0">
            <a:spAutoFit/>
          </a:bodyPr>
          <a:lstStyle/>
          <a:p>
            <a:pPr algn="ctr"/>
            <a:r>
              <a:rPr lang="en-US" sz="2400" b="1" dirty="0" smtClean="0"/>
              <a:t>ADAQUA</a:t>
            </a:r>
            <a:endParaRPr lang="en-AU" sz="2000" dirty="0" smtClean="0"/>
          </a:p>
          <a:p>
            <a:r>
              <a:rPr lang="en-US" sz="1400" dirty="0" smtClean="0"/>
              <a:t>She was built in 1943 by “Spring &amp; Denaro” boat builders, Breakfast Creek Brisbane, during a wartime program to build boats for use with the Royal Australian Airforce to assist with their Catalina flying boat program. These boats became surplus to requirements at the war’s end and were instead delivered to public service roles where required.</a:t>
            </a:r>
            <a:endParaRPr lang="en-AU" sz="1400" dirty="0" smtClean="0"/>
          </a:p>
          <a:p>
            <a:r>
              <a:rPr lang="en-US" sz="1400" dirty="0" smtClean="0"/>
              <a:t>Adaqua was pressed into service with the Brisbane River division of the Australian Customs service, for use in checking the ships arriving and departing Brisbane after the war. Later she was brought for use as a charter boat on the Gippsland Lakes, Victoria before being sold for private use to Mr. David Clandinanan who had the boat for many years. Adaqua was purchased in 2003 by Mark Dye as a private launch, and after a year in Gippsland was moved to Geelong Victoria. </a:t>
            </a:r>
            <a:endParaRPr lang="en-AU" sz="1400" dirty="0"/>
          </a:p>
        </p:txBody>
      </p:sp>
      <p:sp>
        <p:nvSpPr>
          <p:cNvPr id="57" name="TextBox 56"/>
          <p:cNvSpPr txBox="1"/>
          <p:nvPr/>
        </p:nvSpPr>
        <p:spPr>
          <a:xfrm>
            <a:off x="5652120" y="4797152"/>
            <a:ext cx="3096344" cy="1384995"/>
          </a:xfrm>
          <a:prstGeom prst="rect">
            <a:avLst/>
          </a:prstGeom>
          <a:noFill/>
        </p:spPr>
        <p:txBody>
          <a:bodyPr wrap="square" rtlCol="0">
            <a:spAutoFit/>
          </a:bodyPr>
          <a:lstStyle/>
          <a:p>
            <a:pPr algn="r"/>
            <a:r>
              <a:rPr lang="en-AU" sz="1400" dirty="0" smtClean="0"/>
              <a:t>In the rear cabin, can be seen 2 cabinets which are used to store crockery and food stuffs. If you look in the top of these cupboards, you can still see the rod used by the customs officers to hang up their uniform jackets!</a:t>
            </a:r>
          </a:p>
        </p:txBody>
      </p:sp>
      <p:pic>
        <p:nvPicPr>
          <p:cNvPr id="58" name="Picture 57" descr="ADAQUA.JPG"/>
          <p:cNvPicPr>
            <a:picLocks noChangeAspect="1"/>
          </p:cNvPicPr>
          <p:nvPr/>
        </p:nvPicPr>
        <p:blipFill>
          <a:blip r:embed="rId2" cstate="print"/>
          <a:stretch>
            <a:fillRect/>
          </a:stretch>
        </p:blipFill>
        <p:spPr>
          <a:xfrm>
            <a:off x="395535" y="2636912"/>
            <a:ext cx="5088565" cy="3816424"/>
          </a:xfrm>
          <a:prstGeom prst="rect">
            <a:avLst/>
          </a:prstGeom>
          <a:ln w="19050">
            <a:solidFill>
              <a:schemeClr val="bg1">
                <a:lumMod val="75000"/>
              </a:schemeClr>
            </a:solidFill>
          </a:ln>
          <a:effectLst>
            <a:outerShdw blurRad="50800" dist="63500" dir="2700000" algn="tl" rotWithShape="0">
              <a:prstClr val="black">
                <a:alpha val="40000"/>
              </a:prstClr>
            </a:outerShdw>
          </a:effectLst>
        </p:spPr>
      </p:pic>
      <p:pic>
        <p:nvPicPr>
          <p:cNvPr id="59" name="Picture 2"/>
          <p:cNvPicPr>
            <a:picLocks noChangeAspect="1" noChangeArrowheads="1"/>
          </p:cNvPicPr>
          <p:nvPr/>
        </p:nvPicPr>
        <p:blipFill>
          <a:blip r:embed="rId3" cstate="print">
            <a:lum bright="12000" contrast="12000"/>
          </a:blip>
          <a:srcRect/>
          <a:stretch>
            <a:fillRect/>
          </a:stretch>
        </p:blipFill>
        <p:spPr bwMode="auto">
          <a:xfrm>
            <a:off x="4446421" y="2209800"/>
            <a:ext cx="4372387" cy="2335324"/>
          </a:xfrm>
          <a:prstGeom prst="rect">
            <a:avLst/>
          </a:prstGeom>
          <a:ln w="19050">
            <a:solidFill>
              <a:schemeClr val="bg1">
                <a:lumMod val="75000"/>
              </a:schemeClr>
            </a:solidFill>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663585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tos\Photos 2006\September Adaqua\DSC_79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119766"/>
            <a:ext cx="2622834" cy="369332"/>
          </a:xfrm>
          <a:prstGeom prst="rect">
            <a:avLst/>
          </a:prstGeom>
          <a:noFill/>
        </p:spPr>
        <p:txBody>
          <a:bodyPr wrap="none" rtlCol="0">
            <a:spAutoFit/>
          </a:bodyPr>
          <a:lstStyle/>
          <a:p>
            <a:r>
              <a:rPr lang="en-US" dirty="0" smtClean="0"/>
              <a:t>DOCKLANDS MELBOURNE</a:t>
            </a:r>
            <a:endParaRPr lang="en-US" dirty="0"/>
          </a:p>
        </p:txBody>
      </p:sp>
    </p:spTree>
    <p:extLst>
      <p:ext uri="{BB962C8B-B14F-4D97-AF65-F5344CB8AC3E}">
        <p14:creationId xmlns:p14="http://schemas.microsoft.com/office/powerpoint/2010/main" val="3744722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otos\Photos 2006\September Adaqua\DSC_8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9106"/>
            <a:ext cx="9144000" cy="60797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119766"/>
            <a:ext cx="2622834" cy="369332"/>
          </a:xfrm>
          <a:prstGeom prst="rect">
            <a:avLst/>
          </a:prstGeom>
          <a:noFill/>
        </p:spPr>
        <p:txBody>
          <a:bodyPr wrap="none" rtlCol="0">
            <a:spAutoFit/>
          </a:bodyPr>
          <a:lstStyle/>
          <a:p>
            <a:r>
              <a:rPr lang="en-US" dirty="0" smtClean="0"/>
              <a:t>DOCKLANDS MELBOURNE</a:t>
            </a:r>
            <a:endParaRPr lang="en-US" dirty="0"/>
          </a:p>
        </p:txBody>
      </p:sp>
    </p:spTree>
    <p:extLst>
      <p:ext uri="{BB962C8B-B14F-4D97-AF65-F5344CB8AC3E}">
        <p14:creationId xmlns:p14="http://schemas.microsoft.com/office/powerpoint/2010/main" val="1790142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hotos\Photos 2005\January\New Years Eve\IMGP0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549" y="3439633"/>
            <a:ext cx="4581451" cy="34360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Photos\Photos 2005\January\New Years Eve\IMGP04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456" y="10633"/>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Photos\Photos 2005\January\New Years Eve\IMGP04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4586177" cy="34396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hotos\Photos 2010\December\UWH break up\IMG_61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37860"/>
            <a:ext cx="4562549" cy="342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7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hotos\Photos 2008\January\Adaqua slipway\IMG_13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507415"/>
            <a:ext cx="4495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Photos\Photos 2008\January\Adaqua slipway\IMG_13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49"/>
            <a:ext cx="4495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Photos\Photos 2008\January\Adaqua slipway\IMG_13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199" y="0"/>
            <a:ext cx="4490485" cy="336786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Photos\Photos 2008\January\Adaqua slipway\IMG_13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8" y="3512731"/>
            <a:ext cx="4488712" cy="336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6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y Documents\Adaqua\Restoration\Img_2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My Documents\Adaqua\Restoration\Img_2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0"/>
            <a:ext cx="4368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3276600"/>
            <a:ext cx="3050772" cy="369332"/>
          </a:xfrm>
          <a:prstGeom prst="rect">
            <a:avLst/>
          </a:prstGeom>
          <a:noFill/>
        </p:spPr>
        <p:txBody>
          <a:bodyPr wrap="none" rtlCol="0">
            <a:spAutoFit/>
          </a:bodyPr>
          <a:lstStyle/>
          <a:p>
            <a:r>
              <a:rPr lang="en-US" dirty="0" smtClean="0"/>
              <a:t>ADAQUA Hull restoration 2003</a:t>
            </a:r>
            <a:endParaRPr lang="en-US" dirty="0"/>
          </a:p>
        </p:txBody>
      </p:sp>
      <p:pic>
        <p:nvPicPr>
          <p:cNvPr id="2052" name="Picture 4" descr="D:\My Documents\Adaqua\Restoration\Img_22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89375"/>
            <a:ext cx="4358167" cy="32686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My Documents\Adaqua\Restoration\Img_22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200" y="3576084"/>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8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209</Words>
  <Application>Microsoft Office PowerPoint</Application>
  <PresentationFormat>On-screen Show (4:3)</PresentationFormat>
  <Paragraphs>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Sempra Global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Dye</dc:creator>
  <cp:lastModifiedBy>Mark Dye</cp:lastModifiedBy>
  <cp:revision>9</cp:revision>
  <dcterms:created xsi:type="dcterms:W3CDTF">2016-02-24T12:27:45Z</dcterms:created>
  <dcterms:modified xsi:type="dcterms:W3CDTF">2016-06-24T16:56:22Z</dcterms:modified>
</cp:coreProperties>
</file>